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300" r:id="rId2"/>
    <p:sldId id="311" r:id="rId3"/>
    <p:sldId id="316" r:id="rId4"/>
    <p:sldId id="317" r:id="rId5"/>
    <p:sldId id="321" r:id="rId6"/>
    <p:sldId id="322" r:id="rId7"/>
    <p:sldId id="301" r:id="rId8"/>
    <p:sldId id="302" r:id="rId9"/>
    <p:sldId id="318" r:id="rId10"/>
    <p:sldId id="305" r:id="rId11"/>
    <p:sldId id="306" r:id="rId12"/>
    <p:sldId id="304" r:id="rId13"/>
    <p:sldId id="303" r:id="rId14"/>
    <p:sldId id="324" r:id="rId15"/>
    <p:sldId id="309" r:id="rId16"/>
    <p:sldId id="312" r:id="rId17"/>
    <p:sldId id="313" r:id="rId18"/>
    <p:sldId id="307" r:id="rId19"/>
    <p:sldId id="308" r:id="rId20"/>
    <p:sldId id="319" r:id="rId21"/>
    <p:sldId id="310" r:id="rId22"/>
    <p:sldId id="320" r:id="rId23"/>
    <p:sldId id="314" r:id="rId24"/>
    <p:sldId id="315" r:id="rId25"/>
    <p:sldId id="325" r:id="rId26"/>
    <p:sldId id="323" r:id="rId27"/>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588" autoAdjust="0"/>
    <p:restoredTop sz="86456" autoAdjust="0"/>
  </p:normalViewPr>
  <p:slideViewPr>
    <p:cSldViewPr>
      <p:cViewPr varScale="1">
        <p:scale>
          <a:sx n="80" d="100"/>
          <a:sy n="80" d="100"/>
        </p:scale>
        <p:origin x="293" y="58"/>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226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53" tIns="48327" rIns="96653" bIns="48327" rtlCol="0"/>
          <a:lstStyle>
            <a:lvl1pPr algn="l">
              <a:defRPr sz="12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53" tIns="48327" rIns="96653" bIns="48327" rtlCol="0"/>
          <a:lstStyle>
            <a:lvl1pPr algn="r">
              <a:defRPr sz="1200"/>
            </a:lvl1pPr>
          </a:lstStyle>
          <a:p>
            <a:fld id="{963D064E-DD2E-47A6-A983-AB07556AD301}" type="datetimeFigureOut">
              <a:rPr lang="en-US" smtClean="0"/>
              <a:t>6/21/2019</a:t>
            </a:fld>
            <a:endParaRPr lang="en-US"/>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653" tIns="48327" rIns="96653" bIns="48327"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53" tIns="48327" rIns="96653" bIns="4832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53" tIns="48327" rIns="96653" bIns="48327"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53" tIns="48327" rIns="96653" bIns="48327" rtlCol="0" anchor="b"/>
          <a:lstStyle>
            <a:lvl1pPr algn="r">
              <a:defRPr sz="1200"/>
            </a:lvl1pPr>
          </a:lstStyle>
          <a:p>
            <a:fld id="{DCB8F2BF-C560-4FF2-8600-9B3F8BE1B378}" type="slidenum">
              <a:rPr lang="en-US" smtClean="0"/>
              <a:t>‹#›</a:t>
            </a:fld>
            <a:endParaRPr lang="en-US"/>
          </a:p>
        </p:txBody>
      </p:sp>
    </p:spTree>
    <p:extLst>
      <p:ext uri="{BB962C8B-B14F-4D97-AF65-F5344CB8AC3E}">
        <p14:creationId xmlns:p14="http://schemas.microsoft.com/office/powerpoint/2010/main" val="7418888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p:cNvSpPr/>
          <p:nvPr userDrawn="1"/>
        </p:nvSpPr>
        <p:spPr>
          <a:xfrm>
            <a:off x="4217988" y="1566863"/>
            <a:ext cx="4926012" cy="1760537"/>
          </a:xfrm>
          <a:prstGeom prst="rect">
            <a:avLst/>
          </a:prstGeom>
          <a:gradFill>
            <a:gsLst>
              <a:gs pos="0">
                <a:schemeClr val="bg1">
                  <a:alpha val="0"/>
                </a:schemeClr>
              </a:gs>
              <a:gs pos="35000">
                <a:srgbClr val="0065BD">
                  <a:alpha val="76000"/>
                </a:srgbClr>
              </a:gs>
              <a:gs pos="61000">
                <a:srgbClr val="0065BD"/>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4000">
              <a:solidFill>
                <a:prstClr val="white"/>
              </a:solidFill>
            </a:endParaRPr>
          </a:p>
        </p:txBody>
      </p:sp>
      <p:pic>
        <p:nvPicPr>
          <p:cNvPr id="6" name="Picture 10" descr="AutoCrane_TAG_RGB 0-101-189.png"/>
          <p:cNvPicPr>
            <a:picLocks noChangeAspect="1"/>
          </p:cNvPicPr>
          <p:nvPr userDrawn="1"/>
        </p:nvPicPr>
        <p:blipFill>
          <a:blip r:embed="rId2"/>
          <a:srcRect/>
          <a:stretch>
            <a:fillRect/>
          </a:stretch>
        </p:blipFill>
        <p:spPr bwMode="auto">
          <a:xfrm>
            <a:off x="430213" y="1560513"/>
            <a:ext cx="3335337" cy="1801812"/>
          </a:xfrm>
          <a:prstGeom prst="rect">
            <a:avLst/>
          </a:prstGeom>
          <a:noFill/>
          <a:ln w="9525">
            <a:noFill/>
            <a:miter lim="800000"/>
            <a:headEnd/>
            <a:tailEnd/>
          </a:ln>
        </p:spPr>
      </p:pic>
      <p:pic>
        <p:nvPicPr>
          <p:cNvPr id="7" name="Picture 13" descr="Titan60_10006H_masked.png"/>
          <p:cNvPicPr>
            <a:picLocks noChangeAspect="1"/>
          </p:cNvPicPr>
          <p:nvPr userDrawn="1"/>
        </p:nvPicPr>
        <p:blipFill>
          <a:blip r:embed="rId3"/>
          <a:srcRect/>
          <a:stretch>
            <a:fillRect/>
          </a:stretch>
        </p:blipFill>
        <p:spPr bwMode="auto">
          <a:xfrm>
            <a:off x="214313" y="4044950"/>
            <a:ext cx="4094162" cy="2670175"/>
          </a:xfrm>
          <a:prstGeom prst="rect">
            <a:avLst/>
          </a:prstGeom>
          <a:noFill/>
          <a:ln w="9525">
            <a:noFill/>
            <a:miter lim="800000"/>
            <a:headEnd/>
            <a:tailEnd/>
          </a:ln>
        </p:spPr>
      </p:pic>
      <p:pic>
        <p:nvPicPr>
          <p:cNvPr id="8" name="Picture 14" descr="WebAddress_RGB 0-101-189.png"/>
          <p:cNvPicPr>
            <a:picLocks noChangeAspect="1"/>
          </p:cNvPicPr>
          <p:nvPr userDrawn="1"/>
        </p:nvPicPr>
        <p:blipFill>
          <a:blip r:embed="rId4"/>
          <a:srcRect/>
          <a:stretch>
            <a:fillRect/>
          </a:stretch>
        </p:blipFill>
        <p:spPr bwMode="auto">
          <a:xfrm>
            <a:off x="4884738" y="6334125"/>
            <a:ext cx="3708400" cy="306388"/>
          </a:xfrm>
          <a:prstGeom prst="rect">
            <a:avLst/>
          </a:prstGeom>
          <a:noFill/>
          <a:ln w="9525">
            <a:noFill/>
            <a:miter lim="800000"/>
            <a:headEnd/>
            <a:tailEnd/>
          </a:ln>
        </p:spPr>
      </p:pic>
      <p:sp>
        <p:nvSpPr>
          <p:cNvPr id="3" name="Subtitle 2"/>
          <p:cNvSpPr>
            <a:spLocks noGrp="1"/>
          </p:cNvSpPr>
          <p:nvPr>
            <p:ph type="subTitle" idx="1"/>
          </p:nvPr>
        </p:nvSpPr>
        <p:spPr>
          <a:xfrm>
            <a:off x="4875156" y="3608153"/>
            <a:ext cx="4094068" cy="1752600"/>
          </a:xfrm>
        </p:spPr>
        <p:txBody>
          <a:bodyPr anchor="t" anchorCtr="0"/>
          <a:lstStyle>
            <a:lvl1pPr marL="0" indent="0" algn="l">
              <a:lnSpc>
                <a:spcPct val="90000"/>
              </a:lnSpc>
              <a:spcBef>
                <a:spcPts val="500"/>
              </a:spcBef>
              <a:spcAft>
                <a:spcPts val="500"/>
              </a:spcAft>
              <a:buNone/>
              <a:defRPr sz="2000">
                <a:solidFill>
                  <a:srgbClr val="4B4B4B"/>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2" name="Title 1"/>
          <p:cNvSpPr>
            <a:spLocks noGrp="1"/>
          </p:cNvSpPr>
          <p:nvPr>
            <p:ph type="ctrTitle"/>
          </p:nvPr>
        </p:nvSpPr>
        <p:spPr>
          <a:xfrm>
            <a:off x="4885873" y="1588350"/>
            <a:ext cx="4085478" cy="1697620"/>
          </a:xfrm>
        </p:spPr>
        <p:txBody>
          <a:bodyPr anchor="ctr">
            <a:normAutofit/>
          </a:bodyPr>
          <a:lstStyle>
            <a:lvl1pPr>
              <a:defRPr sz="3400">
                <a:solidFill>
                  <a:schemeClr val="bg1"/>
                </a:solidFill>
              </a:defRPr>
            </a:lvl1pPr>
          </a:lstStyle>
          <a:p>
            <a:r>
              <a:rPr lang="en-US" dirty="0"/>
              <a:t>Click to edit Master title style</a:t>
            </a:r>
          </a:p>
        </p:txBody>
      </p:sp>
      <p:sp>
        <p:nvSpPr>
          <p:cNvPr id="9" name="Slide Number Placeholder 5"/>
          <p:cNvSpPr>
            <a:spLocks noGrp="1"/>
          </p:cNvSpPr>
          <p:nvPr>
            <p:ph type="sldNum" sz="quarter" idx="10"/>
          </p:nvPr>
        </p:nvSpPr>
        <p:spPr>
          <a:xfrm>
            <a:off x="8763000" y="6494463"/>
            <a:ext cx="381000" cy="363537"/>
          </a:xfrm>
        </p:spPr>
        <p:txBody>
          <a:bodyPr/>
          <a:lstStyle>
            <a:lvl1pPr>
              <a:defRPr/>
            </a:lvl1pPr>
          </a:lstStyle>
          <a:p>
            <a:pPr>
              <a:defRPr/>
            </a:pPr>
            <a:fld id="{EC75EE9E-D485-D247-8EB3-546AEC8F5796}" type="slidenum">
              <a:rPr lang="en-US">
                <a:solidFill>
                  <a:prstClr val="white">
                    <a:lumMod val="50000"/>
                  </a:prstClr>
                </a:solidFill>
              </a:rPr>
              <a:pPr>
                <a:defRPr/>
              </a:pPr>
              <a:t>‹#›</a:t>
            </a:fld>
            <a:endParaRPr lang="en-US">
              <a:solidFill>
                <a:prstClr val="white">
                  <a:lumMod val="50000"/>
                </a:prstClr>
              </a:solidFill>
            </a:endParaRPr>
          </a:p>
        </p:txBody>
      </p:sp>
    </p:spTree>
    <p:extLst>
      <p:ext uri="{BB962C8B-B14F-4D97-AF65-F5344CB8AC3E}">
        <p14:creationId xmlns:p14="http://schemas.microsoft.com/office/powerpoint/2010/main" val="2177811401"/>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Title Slide">
    <p:spTree>
      <p:nvGrpSpPr>
        <p:cNvPr id="1" name=""/>
        <p:cNvGrpSpPr/>
        <p:nvPr/>
      </p:nvGrpSpPr>
      <p:grpSpPr>
        <a:xfrm>
          <a:off x="0" y="0"/>
          <a:ext cx="0" cy="0"/>
          <a:chOff x="0" y="0"/>
          <a:chExt cx="0" cy="0"/>
        </a:xfrm>
      </p:grpSpPr>
      <p:sp>
        <p:nvSpPr>
          <p:cNvPr id="4" name="Rectangle 3"/>
          <p:cNvSpPr/>
          <p:nvPr userDrawn="1"/>
        </p:nvSpPr>
        <p:spPr>
          <a:xfrm>
            <a:off x="4217988" y="1566863"/>
            <a:ext cx="4926012" cy="1760537"/>
          </a:xfrm>
          <a:prstGeom prst="rect">
            <a:avLst/>
          </a:prstGeom>
          <a:gradFill>
            <a:gsLst>
              <a:gs pos="0">
                <a:schemeClr val="bg1">
                  <a:alpha val="0"/>
                </a:schemeClr>
              </a:gs>
              <a:gs pos="35000">
                <a:srgbClr val="0065BD">
                  <a:alpha val="76000"/>
                </a:srgbClr>
              </a:gs>
              <a:gs pos="61000">
                <a:srgbClr val="0065BD"/>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4000">
              <a:solidFill>
                <a:prstClr val="white"/>
              </a:solidFill>
            </a:endParaRPr>
          </a:p>
        </p:txBody>
      </p:sp>
      <p:pic>
        <p:nvPicPr>
          <p:cNvPr id="5" name="Picture 10" descr="AutoCrane_TAG_RGB 0-101-189.png"/>
          <p:cNvPicPr>
            <a:picLocks noChangeAspect="1"/>
          </p:cNvPicPr>
          <p:nvPr userDrawn="1"/>
        </p:nvPicPr>
        <p:blipFill>
          <a:blip r:embed="rId2"/>
          <a:srcRect/>
          <a:stretch>
            <a:fillRect/>
          </a:stretch>
        </p:blipFill>
        <p:spPr bwMode="auto">
          <a:xfrm>
            <a:off x="430213" y="1560513"/>
            <a:ext cx="3335337" cy="1801812"/>
          </a:xfrm>
          <a:prstGeom prst="rect">
            <a:avLst/>
          </a:prstGeom>
          <a:noFill/>
          <a:ln w="9525">
            <a:noFill/>
            <a:miter lim="800000"/>
            <a:headEnd/>
            <a:tailEnd/>
          </a:ln>
        </p:spPr>
      </p:pic>
      <p:pic>
        <p:nvPicPr>
          <p:cNvPr id="6" name="Picture 13" descr="Titan60_10006H_masked.png"/>
          <p:cNvPicPr>
            <a:picLocks noChangeAspect="1"/>
          </p:cNvPicPr>
          <p:nvPr userDrawn="1"/>
        </p:nvPicPr>
        <p:blipFill>
          <a:blip r:embed="rId3"/>
          <a:srcRect/>
          <a:stretch>
            <a:fillRect/>
          </a:stretch>
        </p:blipFill>
        <p:spPr bwMode="auto">
          <a:xfrm>
            <a:off x="214313" y="4044950"/>
            <a:ext cx="4094162" cy="2670175"/>
          </a:xfrm>
          <a:prstGeom prst="rect">
            <a:avLst/>
          </a:prstGeom>
          <a:noFill/>
          <a:ln w="9525">
            <a:noFill/>
            <a:miter lim="800000"/>
            <a:headEnd/>
            <a:tailEnd/>
          </a:ln>
        </p:spPr>
      </p:pic>
      <p:pic>
        <p:nvPicPr>
          <p:cNvPr id="7" name="Picture 14" descr="WebAddress_RGB 0-101-189.png"/>
          <p:cNvPicPr>
            <a:picLocks noChangeAspect="1"/>
          </p:cNvPicPr>
          <p:nvPr userDrawn="1"/>
        </p:nvPicPr>
        <p:blipFill>
          <a:blip r:embed="rId4"/>
          <a:srcRect/>
          <a:stretch>
            <a:fillRect/>
          </a:stretch>
        </p:blipFill>
        <p:spPr bwMode="auto">
          <a:xfrm>
            <a:off x="4884738" y="6334125"/>
            <a:ext cx="3708400" cy="306388"/>
          </a:xfrm>
          <a:prstGeom prst="rect">
            <a:avLst/>
          </a:prstGeom>
          <a:noFill/>
          <a:ln w="9525">
            <a:noFill/>
            <a:miter lim="800000"/>
            <a:headEnd/>
            <a:tailEnd/>
          </a:ln>
        </p:spPr>
      </p:pic>
      <p:sp>
        <p:nvSpPr>
          <p:cNvPr id="2" name="Title 1"/>
          <p:cNvSpPr>
            <a:spLocks noGrp="1"/>
          </p:cNvSpPr>
          <p:nvPr>
            <p:ph type="ctrTitle"/>
          </p:nvPr>
        </p:nvSpPr>
        <p:spPr>
          <a:xfrm>
            <a:off x="4885873" y="1588350"/>
            <a:ext cx="4085478" cy="1697620"/>
          </a:xfrm>
        </p:spPr>
        <p:txBody>
          <a:bodyPr anchor="ctr">
            <a:noAutofit/>
          </a:bodyPr>
          <a:lstStyle>
            <a:lvl1pPr>
              <a:lnSpc>
                <a:spcPct val="85000"/>
              </a:lnSpc>
              <a:defRPr sz="4000">
                <a:solidFill>
                  <a:schemeClr val="bg1"/>
                </a:solidFill>
              </a:defRPr>
            </a:lvl1pPr>
          </a:lstStyle>
          <a:p>
            <a:r>
              <a:rPr lang="en-US" dirty="0"/>
              <a:t>Click to edit Master title style</a:t>
            </a:r>
          </a:p>
        </p:txBody>
      </p:sp>
      <p:sp>
        <p:nvSpPr>
          <p:cNvPr id="8" name="Slide Number Placeholder 5"/>
          <p:cNvSpPr>
            <a:spLocks noGrp="1"/>
          </p:cNvSpPr>
          <p:nvPr>
            <p:ph type="sldNum" sz="quarter" idx="10"/>
          </p:nvPr>
        </p:nvSpPr>
        <p:spPr>
          <a:xfrm>
            <a:off x="8763000" y="6494463"/>
            <a:ext cx="381000" cy="363537"/>
          </a:xfrm>
        </p:spPr>
        <p:txBody>
          <a:bodyPr/>
          <a:lstStyle>
            <a:lvl1pPr>
              <a:defRPr/>
            </a:lvl1pPr>
          </a:lstStyle>
          <a:p>
            <a:pPr>
              <a:defRPr/>
            </a:pPr>
            <a:fld id="{6B31DA11-0338-BE43-856B-D156AD14E9DB}" type="slidenum">
              <a:rPr lang="en-US">
                <a:solidFill>
                  <a:prstClr val="white">
                    <a:lumMod val="50000"/>
                  </a:prstClr>
                </a:solidFill>
              </a:rPr>
              <a:pPr>
                <a:defRPr/>
              </a:pPr>
              <a:t>‹#›</a:t>
            </a:fld>
            <a:endParaRPr lang="en-US">
              <a:solidFill>
                <a:prstClr val="white">
                  <a:lumMod val="50000"/>
                </a:prstClr>
              </a:solidFill>
            </a:endParaRPr>
          </a:p>
        </p:txBody>
      </p:sp>
    </p:spTree>
    <p:extLst>
      <p:ext uri="{BB962C8B-B14F-4D97-AF65-F5344CB8AC3E}">
        <p14:creationId xmlns:p14="http://schemas.microsoft.com/office/powerpoint/2010/main" val="4221376272"/>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sp>
        <p:nvSpPr>
          <p:cNvPr id="4" name="Rectangle 3"/>
          <p:cNvSpPr/>
          <p:nvPr userDrawn="1"/>
        </p:nvSpPr>
        <p:spPr>
          <a:xfrm>
            <a:off x="4217988" y="1566863"/>
            <a:ext cx="4926012" cy="1760537"/>
          </a:xfrm>
          <a:prstGeom prst="rect">
            <a:avLst/>
          </a:prstGeom>
          <a:gradFill>
            <a:gsLst>
              <a:gs pos="0">
                <a:schemeClr val="bg1">
                  <a:alpha val="0"/>
                </a:schemeClr>
              </a:gs>
              <a:gs pos="35000">
                <a:srgbClr val="0065BD">
                  <a:alpha val="76000"/>
                </a:srgbClr>
              </a:gs>
              <a:gs pos="61000">
                <a:srgbClr val="0065BD"/>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4000">
              <a:solidFill>
                <a:prstClr val="white"/>
              </a:solidFill>
            </a:endParaRPr>
          </a:p>
        </p:txBody>
      </p:sp>
      <p:pic>
        <p:nvPicPr>
          <p:cNvPr id="5" name="Picture 10" descr="AutoCrane_TAG_RGB 0-101-189.png"/>
          <p:cNvPicPr>
            <a:picLocks noChangeAspect="1"/>
          </p:cNvPicPr>
          <p:nvPr userDrawn="1"/>
        </p:nvPicPr>
        <p:blipFill>
          <a:blip r:embed="rId2"/>
          <a:srcRect/>
          <a:stretch>
            <a:fillRect/>
          </a:stretch>
        </p:blipFill>
        <p:spPr bwMode="auto">
          <a:xfrm>
            <a:off x="430213" y="1560513"/>
            <a:ext cx="3335337" cy="1801812"/>
          </a:xfrm>
          <a:prstGeom prst="rect">
            <a:avLst/>
          </a:prstGeom>
          <a:noFill/>
          <a:ln w="9525">
            <a:noFill/>
            <a:miter lim="800000"/>
            <a:headEnd/>
            <a:tailEnd/>
          </a:ln>
        </p:spPr>
      </p:pic>
      <p:sp>
        <p:nvSpPr>
          <p:cNvPr id="2" name="Title 1"/>
          <p:cNvSpPr>
            <a:spLocks noGrp="1"/>
          </p:cNvSpPr>
          <p:nvPr>
            <p:ph type="ctrTitle"/>
          </p:nvPr>
        </p:nvSpPr>
        <p:spPr>
          <a:xfrm>
            <a:off x="4885873" y="1588350"/>
            <a:ext cx="4085478" cy="1697620"/>
          </a:xfrm>
        </p:spPr>
        <p:txBody>
          <a:bodyPr anchor="ctr">
            <a:noAutofit/>
          </a:bodyPr>
          <a:lstStyle>
            <a:lvl1pPr>
              <a:lnSpc>
                <a:spcPct val="85000"/>
              </a:lnSpc>
              <a:defRPr sz="4000">
                <a:solidFill>
                  <a:schemeClr val="bg1"/>
                </a:solidFill>
              </a:defRPr>
            </a:lvl1pPr>
          </a:lstStyle>
          <a:p>
            <a:r>
              <a:rPr lang="en-US" dirty="0"/>
              <a:t>Click to edit Master title style</a:t>
            </a:r>
          </a:p>
        </p:txBody>
      </p:sp>
      <p:sp>
        <p:nvSpPr>
          <p:cNvPr id="6" name="Slide Number Placeholder 5"/>
          <p:cNvSpPr>
            <a:spLocks noGrp="1"/>
          </p:cNvSpPr>
          <p:nvPr>
            <p:ph type="sldNum" sz="quarter" idx="10"/>
          </p:nvPr>
        </p:nvSpPr>
        <p:spPr>
          <a:xfrm>
            <a:off x="8763000" y="6494463"/>
            <a:ext cx="381000" cy="363537"/>
          </a:xfrm>
        </p:spPr>
        <p:txBody>
          <a:bodyPr/>
          <a:lstStyle>
            <a:lvl1pPr>
              <a:defRPr/>
            </a:lvl1pPr>
          </a:lstStyle>
          <a:p>
            <a:pPr>
              <a:defRPr/>
            </a:pPr>
            <a:fld id="{631C3FFE-BD2D-3E45-97AC-01856D632ACA}" type="slidenum">
              <a:rPr lang="en-US">
                <a:solidFill>
                  <a:prstClr val="white">
                    <a:lumMod val="50000"/>
                  </a:prstClr>
                </a:solidFill>
              </a:rPr>
              <a:pPr>
                <a:defRPr/>
              </a:pPr>
              <a:t>‹#›</a:t>
            </a:fld>
            <a:endParaRPr lang="en-US">
              <a:solidFill>
                <a:prstClr val="white">
                  <a:lumMod val="50000"/>
                </a:prstClr>
              </a:solidFill>
            </a:endParaRPr>
          </a:p>
        </p:txBody>
      </p:sp>
    </p:spTree>
    <p:extLst>
      <p:ext uri="{BB962C8B-B14F-4D97-AF65-F5344CB8AC3E}">
        <p14:creationId xmlns:p14="http://schemas.microsoft.com/office/powerpoint/2010/main" val="2847134836"/>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8D00C36E-F57C-C744-8776-CBD2BB8C083C}"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1326216372"/>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771310"/>
          </a:xfrm>
        </p:spPr>
        <p:txBody>
          <a:bodyPr/>
          <a:lstStyle/>
          <a:p>
            <a:r>
              <a:rPr lang="en-US"/>
              <a:t>Click to edit Master title style</a:t>
            </a:r>
          </a:p>
        </p:txBody>
      </p:sp>
      <p:sp>
        <p:nvSpPr>
          <p:cNvPr id="3" name="Content Placeholder 2"/>
          <p:cNvSpPr>
            <a:spLocks noGrp="1"/>
          </p:cNvSpPr>
          <p:nvPr>
            <p:ph idx="1"/>
          </p:nvPr>
        </p:nvSpPr>
        <p:spPr>
          <a:xfrm>
            <a:off x="304800" y="1338989"/>
            <a:ext cx="8610600" cy="4665751"/>
          </a:xfrm>
        </p:spPr>
        <p:txBody>
          <a:bodyPr anchor="t"/>
          <a:lstStyle>
            <a:lvl1pPr>
              <a:tabLst/>
              <a:defRPr/>
            </a:lvl1pPr>
            <a:lvl2pPr>
              <a:tabLst/>
              <a:defRPr/>
            </a:lvl2pPr>
            <a:lvl3pPr>
              <a:tabLst/>
              <a:defRPr/>
            </a:lvl3pPr>
            <a:lvl4pPr>
              <a:tabLst/>
              <a:defRPr/>
            </a:lvl4pPr>
            <a:lvl5pPr>
              <a:tabLs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2"/>
          <p:cNvSpPr>
            <a:spLocks noGrp="1"/>
          </p:cNvSpPr>
          <p:nvPr>
            <p:ph type="body" idx="13"/>
          </p:nvPr>
        </p:nvSpPr>
        <p:spPr>
          <a:xfrm>
            <a:off x="304800" y="755614"/>
            <a:ext cx="8688356" cy="754334"/>
          </a:xfrm>
        </p:spPr>
        <p:txBody>
          <a:bodyPr anchor="t" anchorCtr="0"/>
          <a:lstStyle>
            <a:lvl1pPr marL="0" indent="0" algn="l">
              <a:buFont typeface="Arial"/>
              <a:buNone/>
              <a:defRPr sz="23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Slide Number Placeholder 5"/>
          <p:cNvSpPr>
            <a:spLocks noGrp="1"/>
          </p:cNvSpPr>
          <p:nvPr>
            <p:ph type="sldNum" sz="quarter" idx="14"/>
          </p:nvPr>
        </p:nvSpPr>
        <p:spPr/>
        <p:txBody>
          <a:bodyPr/>
          <a:lstStyle>
            <a:lvl1pPr>
              <a:defRPr/>
            </a:lvl1pPr>
          </a:lstStyle>
          <a:p>
            <a:pPr>
              <a:defRPr/>
            </a:pPr>
            <a:fld id="{4DEA8EBA-540D-1141-A973-CDEDE306AB93}"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2408944394"/>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771310"/>
          </a:xfrm>
        </p:spPr>
        <p:txBody>
          <a:bodyPr/>
          <a:lstStyle/>
          <a:p>
            <a:r>
              <a:rPr lang="en-US"/>
              <a:t>Click to edit Master title style</a:t>
            </a:r>
          </a:p>
        </p:txBody>
      </p:sp>
      <p:sp>
        <p:nvSpPr>
          <p:cNvPr id="3" name="Content Placeholder 2"/>
          <p:cNvSpPr>
            <a:spLocks noGrp="1"/>
          </p:cNvSpPr>
          <p:nvPr>
            <p:ph idx="1"/>
          </p:nvPr>
        </p:nvSpPr>
        <p:spPr>
          <a:xfrm>
            <a:off x="304800" y="1033275"/>
            <a:ext cx="4782475" cy="4893702"/>
          </a:xfrm>
        </p:spPr>
        <p:txBody>
          <a:bodyPr anchor="ctr" anchorCtr="0">
            <a:normAutofit/>
          </a:bodyPr>
          <a:lstStyle>
            <a:lvl1pPr>
              <a:defRPr sz="2200"/>
            </a:lvl1pPr>
            <a:lvl2pPr>
              <a:defRPr sz="18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2"/>
          <p:cNvSpPr>
            <a:spLocks noGrp="1"/>
          </p:cNvSpPr>
          <p:nvPr>
            <p:ph type="body" idx="13"/>
          </p:nvPr>
        </p:nvSpPr>
        <p:spPr>
          <a:xfrm>
            <a:off x="304800" y="755614"/>
            <a:ext cx="8688356" cy="754334"/>
          </a:xfrm>
        </p:spPr>
        <p:txBody>
          <a:bodyPr anchor="t" anchorCtr="0"/>
          <a:lstStyle>
            <a:lvl1pPr marL="0" indent="0" algn="l">
              <a:buFont typeface="Arial"/>
              <a:buNone/>
              <a:defRPr sz="23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Slide Number Placeholder 5"/>
          <p:cNvSpPr>
            <a:spLocks noGrp="1"/>
          </p:cNvSpPr>
          <p:nvPr>
            <p:ph type="sldNum" sz="quarter" idx="14"/>
          </p:nvPr>
        </p:nvSpPr>
        <p:spPr/>
        <p:txBody>
          <a:bodyPr/>
          <a:lstStyle>
            <a:lvl1pPr>
              <a:defRPr/>
            </a:lvl1pPr>
          </a:lstStyle>
          <a:p>
            <a:pPr>
              <a:defRPr/>
            </a:pPr>
            <a:fld id="{4DEA8EBA-540D-1141-A973-CDEDE306AB93}"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53706641"/>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333500"/>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333500"/>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p:txBody>
          <a:bodyPr/>
          <a:lstStyle>
            <a:lvl1pPr>
              <a:defRPr/>
            </a:lvl1pPr>
          </a:lstStyle>
          <a:p>
            <a:pPr>
              <a:defRPr/>
            </a:pPr>
            <a:fld id="{6CFBDE4F-7BF0-4D49-BD46-DAB371765FCA}"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806685574"/>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229600" cy="859094"/>
          </a:xfrm>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457200" y="1140462"/>
            <a:ext cx="4040188" cy="639762"/>
          </a:xfrm>
        </p:spPr>
        <p:txBody>
          <a:bodyPr anchor="b"/>
          <a:lstStyle>
            <a:lvl1pPr marL="0" indent="0">
              <a:buNone/>
              <a:defRPr lang="en-US" sz="2000" b="0" kern="1200" dirty="0" smtClean="0">
                <a:solidFill>
                  <a:srgbClr val="4B4B4B"/>
                </a:solidFill>
                <a:latin typeface="Arial"/>
                <a:ea typeface="ＭＳ Ｐゴシック" pitchFamily="-101" charset="-128"/>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rtl="0" eaLnBrk="0" fontAlgn="base" hangingPunct="0">
              <a:lnSpc>
                <a:spcPct val="90000"/>
              </a:lnSpc>
              <a:spcBef>
                <a:spcPts val="800"/>
              </a:spcBef>
              <a:spcAft>
                <a:spcPts val="800"/>
              </a:spcAft>
              <a:buClr>
                <a:srgbClr val="EA0000"/>
              </a:buClr>
              <a:buFont typeface="Arial"/>
              <a:buNone/>
            </a:pPr>
            <a:r>
              <a:rPr lang="en-US" dirty="0"/>
              <a:t>Click to edit Master text styles</a:t>
            </a:r>
          </a:p>
        </p:txBody>
      </p:sp>
      <p:sp>
        <p:nvSpPr>
          <p:cNvPr id="4" name="Content Placeholder 3"/>
          <p:cNvSpPr>
            <a:spLocks noGrp="1"/>
          </p:cNvSpPr>
          <p:nvPr>
            <p:ph sz="half" idx="2"/>
          </p:nvPr>
        </p:nvSpPr>
        <p:spPr>
          <a:xfrm>
            <a:off x="457200" y="178022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9" y="1140462"/>
            <a:ext cx="4041775" cy="639762"/>
          </a:xfrm>
        </p:spPr>
        <p:txBody>
          <a:bodyPr anchor="b"/>
          <a:lstStyle>
            <a:lvl1pPr marL="0" indent="0">
              <a:buNone/>
              <a:defRPr lang="en-US" sz="2000" b="0" kern="1200" dirty="0" smtClean="0">
                <a:solidFill>
                  <a:srgbClr val="4B4B4B"/>
                </a:solidFill>
                <a:latin typeface="Arial"/>
                <a:ea typeface="ＭＳ Ｐゴシック" pitchFamily="-101" charset="-128"/>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rtl="0" eaLnBrk="0" fontAlgn="base" hangingPunct="0">
              <a:lnSpc>
                <a:spcPct val="90000"/>
              </a:lnSpc>
              <a:spcBef>
                <a:spcPts val="800"/>
              </a:spcBef>
              <a:spcAft>
                <a:spcPts val="800"/>
              </a:spcAft>
              <a:buClr>
                <a:srgbClr val="EA0000"/>
              </a:buClr>
              <a:buFont typeface="Arial"/>
              <a:buNone/>
            </a:pPr>
            <a:r>
              <a:rPr lang="en-US" dirty="0"/>
              <a:t>Click to edit Master text styles</a:t>
            </a:r>
          </a:p>
        </p:txBody>
      </p:sp>
      <p:sp>
        <p:nvSpPr>
          <p:cNvPr id="6" name="Content Placeholder 5"/>
          <p:cNvSpPr>
            <a:spLocks noGrp="1"/>
          </p:cNvSpPr>
          <p:nvPr>
            <p:ph sz="quarter" idx="4"/>
          </p:nvPr>
        </p:nvSpPr>
        <p:spPr>
          <a:xfrm>
            <a:off x="4645029" y="178022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p:cNvSpPr>
            <a:spLocks noGrp="1"/>
          </p:cNvSpPr>
          <p:nvPr>
            <p:ph type="sldNum" sz="quarter" idx="10"/>
          </p:nvPr>
        </p:nvSpPr>
        <p:spPr/>
        <p:txBody>
          <a:bodyPr/>
          <a:lstStyle>
            <a:lvl1pPr>
              <a:defRPr/>
            </a:lvl1pPr>
          </a:lstStyle>
          <a:p>
            <a:pPr>
              <a:defRPr/>
            </a:pPr>
            <a:fld id="{0F6F1EE7-E482-BC43-8A93-9C7A0AE596FE}"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558542780"/>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p:txBody>
          <a:bodyPr/>
          <a:lstStyle>
            <a:lvl1pPr>
              <a:defRPr/>
            </a:lvl1pPr>
          </a:lstStyle>
          <a:p>
            <a:pPr>
              <a:defRPr/>
            </a:pPr>
            <a:fld id="{C7CB36A7-D765-4743-8A95-8A33938D9F64}"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3353694568"/>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771310"/>
          </a:xfrm>
        </p:spPr>
        <p:txBody>
          <a:bodyPr/>
          <a:lstStyle/>
          <a:p>
            <a:r>
              <a:rPr lang="en-US"/>
              <a:t>Click to edit Master title style</a:t>
            </a:r>
          </a:p>
        </p:txBody>
      </p:sp>
      <p:sp>
        <p:nvSpPr>
          <p:cNvPr id="5" name="Text Placeholder 2"/>
          <p:cNvSpPr>
            <a:spLocks noGrp="1"/>
          </p:cNvSpPr>
          <p:nvPr>
            <p:ph type="body" idx="13"/>
          </p:nvPr>
        </p:nvSpPr>
        <p:spPr>
          <a:xfrm>
            <a:off x="304800" y="755614"/>
            <a:ext cx="8688356" cy="754334"/>
          </a:xfrm>
        </p:spPr>
        <p:txBody>
          <a:bodyPr anchor="t" anchorCtr="0"/>
          <a:lstStyle>
            <a:lvl1pPr marL="0" indent="0" algn="l">
              <a:buFont typeface="Arial"/>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Slide Number Placeholder 5"/>
          <p:cNvSpPr>
            <a:spLocks noGrp="1"/>
          </p:cNvSpPr>
          <p:nvPr>
            <p:ph type="sldNum" sz="quarter" idx="14"/>
          </p:nvPr>
        </p:nvSpPr>
        <p:spPr/>
        <p:txBody>
          <a:bodyPr/>
          <a:lstStyle>
            <a:lvl1pPr>
              <a:defRPr/>
            </a:lvl1pPr>
          </a:lstStyle>
          <a:p>
            <a:pPr>
              <a:defRPr/>
            </a:pPr>
            <a:fld id="{8F09E225-0A69-EA45-8912-7A7615BD9197}"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1684327785"/>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9E53E07D-E0B4-B042-B97C-D9817D4C930C}" type="slidenum">
              <a:rPr lang="en-US">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384919381"/>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8229600" cy="1143000"/>
          </a:xfrm>
        </p:spPr>
        <p:txBody>
          <a:bodyPr/>
          <a:lstStyle/>
          <a:p>
            <a:r>
              <a:rPr lang="en-US"/>
              <a:t>Click to edit Master title style</a:t>
            </a:r>
          </a:p>
        </p:txBody>
      </p:sp>
      <p:sp>
        <p:nvSpPr>
          <p:cNvPr id="3" name="ClipArt Placeholder 2"/>
          <p:cNvSpPr>
            <a:spLocks noGrp="1"/>
          </p:cNvSpPr>
          <p:nvPr>
            <p:ph type="clipArt" sz="half" idx="1"/>
          </p:nvPr>
        </p:nvSpPr>
        <p:spPr>
          <a:xfrm>
            <a:off x="457200" y="1600200"/>
            <a:ext cx="4038600" cy="4526280"/>
          </a:xfrm>
        </p:spPr>
        <p:txBody>
          <a:bodyPr rtlCol="0">
            <a:normAutofit/>
          </a:bodyPr>
          <a:lstStyle/>
          <a:p>
            <a:pPr lvl="0"/>
            <a:endParaRPr lang="en-US" noProof="0"/>
          </a:p>
        </p:txBody>
      </p:sp>
      <p:sp>
        <p:nvSpPr>
          <p:cNvPr id="4" name="Text Placeholder 3"/>
          <p:cNvSpPr>
            <a:spLocks noGrp="1"/>
          </p:cNvSpPr>
          <p:nvPr>
            <p:ph type="body" sz="half" idx="2"/>
          </p:nvPr>
        </p:nvSpPr>
        <p:spPr>
          <a:xfrm>
            <a:off x="4648200" y="1600200"/>
            <a:ext cx="4038600"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a:xfrm>
            <a:off x="457200" y="6356350"/>
            <a:ext cx="2133600" cy="365125"/>
          </a:xfrm>
          <a:prstGeom prst="rect">
            <a:avLst/>
          </a:prstGeom>
        </p:spPr>
        <p:txBody>
          <a:bodyPr/>
          <a:lstStyle>
            <a:lvl1pPr>
              <a:defRPr>
                <a:latin typeface="Arial" pitchFamily="-101" charset="0"/>
              </a:defRPr>
            </a:lvl1pPr>
          </a:lstStyle>
          <a:p>
            <a:pPr fontAlgn="base">
              <a:spcBef>
                <a:spcPct val="0"/>
              </a:spcBef>
              <a:spcAft>
                <a:spcPct val="0"/>
              </a:spcAft>
              <a:defRPr/>
            </a:pPr>
            <a:endParaRPr lang="en-US" sz="4000">
              <a:solidFill>
                <a:prstClr val="black"/>
              </a:solidFill>
            </a:endParaRPr>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atin typeface="Arial" pitchFamily="-101" charset="0"/>
              </a:defRPr>
            </a:lvl1pPr>
          </a:lstStyle>
          <a:p>
            <a:pPr fontAlgn="base">
              <a:spcBef>
                <a:spcPct val="0"/>
              </a:spcBef>
              <a:spcAft>
                <a:spcPct val="0"/>
              </a:spcAft>
              <a:defRPr/>
            </a:pPr>
            <a:endParaRPr lang="en-US" altLang="en-US" sz="4000">
              <a:solidFill>
                <a:prstClr val="black"/>
              </a:solidFill>
            </a:endParaRPr>
          </a:p>
        </p:txBody>
      </p:sp>
      <p:sp>
        <p:nvSpPr>
          <p:cNvPr id="7" name="Slide Number Placeholder 5"/>
          <p:cNvSpPr>
            <a:spLocks noGrp="1"/>
          </p:cNvSpPr>
          <p:nvPr>
            <p:ph type="sldNum" sz="quarter" idx="12"/>
          </p:nvPr>
        </p:nvSpPr>
        <p:spPr/>
        <p:txBody>
          <a:bodyPr/>
          <a:lstStyle>
            <a:lvl1pPr>
              <a:defRPr/>
            </a:lvl1pPr>
          </a:lstStyle>
          <a:p>
            <a:pPr>
              <a:defRPr/>
            </a:pPr>
            <a:fld id="{6F7166A0-C7EC-C440-BE92-5BA0C9623FB1}" type="slidenum">
              <a:rPr lang="en-US">
                <a:solidFill>
                  <a:prstClr val="white">
                    <a:lumMod val="50000"/>
                  </a:prstClr>
                </a:solidFill>
              </a:rPr>
              <a:pPr>
                <a:defRPr/>
              </a:pPr>
              <a:t>‹#›</a:t>
            </a:fld>
            <a:endParaRPr lang="en-US">
              <a:solidFill>
                <a:prstClr val="white">
                  <a:lumMod val="50000"/>
                </a:prstClr>
              </a:solidFill>
            </a:endParaRPr>
          </a:p>
        </p:txBody>
      </p:sp>
    </p:spTree>
    <p:extLst>
      <p:ext uri="{BB962C8B-B14F-4D97-AF65-F5344CB8AC3E}">
        <p14:creationId xmlns:p14="http://schemas.microsoft.com/office/powerpoint/2010/main" val="407008441"/>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a:xfrm>
            <a:off x="1752600" y="6354763"/>
            <a:ext cx="7391400" cy="366712"/>
          </a:xfrm>
          <a:prstGeom prst="rect">
            <a:avLst/>
          </a:prstGeom>
          <a:gradFill>
            <a:gsLst>
              <a:gs pos="0">
                <a:schemeClr val="bg1">
                  <a:alpha val="0"/>
                </a:schemeClr>
              </a:gs>
              <a:gs pos="56000">
                <a:srgbClr val="0065BD"/>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endParaRPr lang="en-US" sz="4000">
              <a:solidFill>
                <a:prstClr val="white"/>
              </a:solidFill>
            </a:endParaRPr>
          </a:p>
        </p:txBody>
      </p:sp>
      <p:sp>
        <p:nvSpPr>
          <p:cNvPr id="1028" name="Title Placeholder 1"/>
          <p:cNvSpPr>
            <a:spLocks noGrp="1"/>
          </p:cNvSpPr>
          <p:nvPr>
            <p:ph type="title"/>
          </p:nvPr>
        </p:nvSpPr>
        <p:spPr bwMode="auto">
          <a:xfrm>
            <a:off x="304800" y="228600"/>
            <a:ext cx="8686800" cy="109696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title style</a:t>
            </a:r>
          </a:p>
        </p:txBody>
      </p:sp>
      <p:sp>
        <p:nvSpPr>
          <p:cNvPr id="1029" name="Text Placeholder 2"/>
          <p:cNvSpPr>
            <a:spLocks noGrp="1"/>
          </p:cNvSpPr>
          <p:nvPr>
            <p:ph type="body" idx="1"/>
          </p:nvPr>
        </p:nvSpPr>
        <p:spPr bwMode="auto">
          <a:xfrm>
            <a:off x="304800" y="820738"/>
            <a:ext cx="8610600" cy="5267325"/>
          </a:xfrm>
          <a:prstGeom prst="rect">
            <a:avLst/>
          </a:prstGeom>
          <a:noFill/>
          <a:ln w="9525">
            <a:noFill/>
            <a:miter lim="800000"/>
            <a:headEnd/>
            <a:tailEnd/>
          </a:ln>
        </p:spPr>
        <p:txBody>
          <a:bodyPr vert="horz" wrap="square" lIns="0" tIns="0" rIns="0" bIns="0" numCol="1" anchor="ctr" anchorCtr="1" compatLnSpc="1">
            <a:prstTxWarp prst="textNoShape">
              <a:avLst/>
            </a:prstTxWarp>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8763000" y="5989638"/>
            <a:ext cx="381000" cy="363537"/>
          </a:xfrm>
          <a:prstGeom prst="rect">
            <a:avLst/>
          </a:prstGeom>
        </p:spPr>
        <p:txBody>
          <a:bodyPr vert="horz" wrap="square" lIns="91440" tIns="45720" rIns="91440" bIns="45720" numCol="1" anchor="ctr" anchorCtr="0" compatLnSpc="1">
            <a:prstTxWarp prst="textNoShape">
              <a:avLst/>
            </a:prstTxWarp>
          </a:bodyPr>
          <a:lstStyle>
            <a:lvl1pPr algn="r">
              <a:defRPr sz="1100" smtClean="0">
                <a:solidFill>
                  <a:schemeClr val="bg1">
                    <a:lumMod val="50000"/>
                  </a:schemeClr>
                </a:solidFill>
                <a:latin typeface="Arial" pitchFamily="-65" charset="0"/>
              </a:defRPr>
            </a:lvl1pPr>
          </a:lstStyle>
          <a:p>
            <a:pPr fontAlgn="base">
              <a:spcBef>
                <a:spcPct val="0"/>
              </a:spcBef>
              <a:spcAft>
                <a:spcPct val="0"/>
              </a:spcAft>
              <a:defRPr/>
            </a:pPr>
            <a:fld id="{9496E800-E837-5344-8E25-D8A9382CED0B}" type="slidenum">
              <a:rPr lang="en-US">
                <a:solidFill>
                  <a:prstClr val="white">
                    <a:lumMod val="50000"/>
                  </a:prstClr>
                </a:solidFill>
              </a:rPr>
              <a:pPr fontAlgn="base">
                <a:spcBef>
                  <a:spcPct val="0"/>
                </a:spcBef>
                <a:spcAft>
                  <a:spcPct val="0"/>
                </a:spcAft>
                <a:defRPr/>
              </a:pPr>
              <a:t>‹#›</a:t>
            </a:fld>
            <a:endParaRPr lang="en-US" dirty="0">
              <a:solidFill>
                <a:prstClr val="white">
                  <a:lumMod val="50000"/>
                </a:prstClr>
              </a:solidFill>
            </a:endParaRPr>
          </a:p>
        </p:txBody>
      </p:sp>
      <p:pic>
        <p:nvPicPr>
          <p:cNvPr id="1031" name="Picture 12" descr="AutoCrane_no tag.png"/>
          <p:cNvPicPr>
            <a:picLocks noChangeAspect="1"/>
          </p:cNvPicPr>
          <p:nvPr userDrawn="1"/>
        </p:nvPicPr>
        <p:blipFill>
          <a:blip r:embed="rId15"/>
          <a:srcRect/>
          <a:stretch>
            <a:fillRect/>
          </a:stretch>
        </p:blipFill>
        <p:spPr bwMode="auto">
          <a:xfrm>
            <a:off x="163513" y="6240463"/>
            <a:ext cx="1500187" cy="527050"/>
          </a:xfrm>
          <a:prstGeom prst="rect">
            <a:avLst/>
          </a:prstGeom>
          <a:noFill/>
          <a:ln w="9525">
            <a:noFill/>
            <a:miter lim="800000"/>
            <a:headEnd/>
            <a:tailEnd/>
          </a:ln>
        </p:spPr>
      </p:pic>
    </p:spTree>
    <p:extLst>
      <p:ext uri="{BB962C8B-B14F-4D97-AF65-F5344CB8AC3E}">
        <p14:creationId xmlns:p14="http://schemas.microsoft.com/office/powerpoint/2010/main" val="33204578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spd="slow">
    <p:fade/>
  </p:transition>
  <p:hf hdr="0" ftr="0" dt="0"/>
  <p:txStyles>
    <p:titleStyle>
      <a:lvl1pPr algn="l" rtl="0" eaLnBrk="0" fontAlgn="base" hangingPunct="0">
        <a:spcBef>
          <a:spcPct val="0"/>
        </a:spcBef>
        <a:spcAft>
          <a:spcPct val="0"/>
        </a:spcAft>
        <a:defRPr sz="3000" b="1" kern="1200">
          <a:solidFill>
            <a:srgbClr val="0065BD"/>
          </a:solidFill>
          <a:latin typeface="Arial"/>
          <a:ea typeface="ＭＳ Ｐゴシック" pitchFamily="-101" charset="-128"/>
          <a:cs typeface="Arial"/>
        </a:defRPr>
      </a:lvl1pPr>
      <a:lvl2pPr algn="l" rtl="0" eaLnBrk="0" fontAlgn="base" hangingPunct="0">
        <a:spcBef>
          <a:spcPct val="0"/>
        </a:spcBef>
        <a:spcAft>
          <a:spcPct val="0"/>
        </a:spcAft>
        <a:defRPr sz="3000" b="1">
          <a:solidFill>
            <a:srgbClr val="0065BD"/>
          </a:solidFill>
          <a:latin typeface="Arial" pitchFamily="-65" charset="0"/>
          <a:ea typeface="ＭＳ Ｐゴシック" pitchFamily="-101" charset="-128"/>
          <a:cs typeface="ＭＳ Ｐゴシック" pitchFamily="-101" charset="-128"/>
        </a:defRPr>
      </a:lvl2pPr>
      <a:lvl3pPr algn="l" rtl="0" eaLnBrk="0" fontAlgn="base" hangingPunct="0">
        <a:spcBef>
          <a:spcPct val="0"/>
        </a:spcBef>
        <a:spcAft>
          <a:spcPct val="0"/>
        </a:spcAft>
        <a:defRPr sz="3000" b="1">
          <a:solidFill>
            <a:srgbClr val="0065BD"/>
          </a:solidFill>
          <a:latin typeface="Arial" pitchFamily="-65" charset="0"/>
          <a:ea typeface="ＭＳ Ｐゴシック" pitchFamily="-101" charset="-128"/>
          <a:cs typeface="ＭＳ Ｐゴシック" pitchFamily="-101" charset="-128"/>
        </a:defRPr>
      </a:lvl3pPr>
      <a:lvl4pPr algn="l" rtl="0" eaLnBrk="0" fontAlgn="base" hangingPunct="0">
        <a:spcBef>
          <a:spcPct val="0"/>
        </a:spcBef>
        <a:spcAft>
          <a:spcPct val="0"/>
        </a:spcAft>
        <a:defRPr sz="3000" b="1">
          <a:solidFill>
            <a:srgbClr val="0065BD"/>
          </a:solidFill>
          <a:latin typeface="Arial" pitchFamily="-65" charset="0"/>
          <a:ea typeface="ＭＳ Ｐゴシック" pitchFamily="-101" charset="-128"/>
          <a:cs typeface="ＭＳ Ｐゴシック" pitchFamily="-101" charset="-128"/>
        </a:defRPr>
      </a:lvl4pPr>
      <a:lvl5pPr algn="l" rtl="0" eaLnBrk="0" fontAlgn="base" hangingPunct="0">
        <a:spcBef>
          <a:spcPct val="0"/>
        </a:spcBef>
        <a:spcAft>
          <a:spcPct val="0"/>
        </a:spcAft>
        <a:defRPr sz="3000" b="1">
          <a:solidFill>
            <a:srgbClr val="0065BD"/>
          </a:solidFill>
          <a:latin typeface="Arial" pitchFamily="-65" charset="0"/>
          <a:ea typeface="ＭＳ Ｐゴシック" pitchFamily="-101" charset="-128"/>
          <a:cs typeface="ＭＳ Ｐゴシック" pitchFamily="-101"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171450" indent="-171450" algn="l" rtl="0" eaLnBrk="0" fontAlgn="base" hangingPunct="0">
        <a:lnSpc>
          <a:spcPct val="90000"/>
        </a:lnSpc>
        <a:spcBef>
          <a:spcPts val="800"/>
        </a:spcBef>
        <a:spcAft>
          <a:spcPts val="800"/>
        </a:spcAft>
        <a:buClr>
          <a:srgbClr val="EA0000"/>
        </a:buClr>
        <a:buFont typeface="Arial" pitchFamily="-65" charset="0"/>
        <a:buChar char="•"/>
        <a:defRPr sz="2800" kern="1200">
          <a:solidFill>
            <a:srgbClr val="4B4B4B"/>
          </a:solidFill>
          <a:latin typeface="Arial"/>
          <a:ea typeface="ＭＳ Ｐゴシック" pitchFamily="-101" charset="-128"/>
          <a:cs typeface="Arial"/>
        </a:defRPr>
      </a:lvl1pPr>
      <a:lvl2pPr marL="514350" indent="-284163" algn="l" rtl="0" eaLnBrk="0" fontAlgn="base" hangingPunct="0">
        <a:lnSpc>
          <a:spcPct val="90000"/>
        </a:lnSpc>
        <a:spcBef>
          <a:spcPct val="0"/>
        </a:spcBef>
        <a:spcAft>
          <a:spcPts val="800"/>
        </a:spcAft>
        <a:buFont typeface="Arial" pitchFamily="-65" charset="0"/>
        <a:buChar char="–"/>
        <a:defRPr sz="2500" kern="1200">
          <a:solidFill>
            <a:srgbClr val="4B4B4B"/>
          </a:solidFill>
          <a:latin typeface="Arial"/>
          <a:ea typeface="ＭＳ Ｐゴシック" pitchFamily="-65" charset="-128"/>
          <a:cs typeface="Arial"/>
        </a:defRPr>
      </a:lvl2pPr>
      <a:lvl3pPr marL="685800" indent="-171450" algn="l" rtl="0" eaLnBrk="0" fontAlgn="base" hangingPunct="0">
        <a:lnSpc>
          <a:spcPct val="90000"/>
        </a:lnSpc>
        <a:spcBef>
          <a:spcPct val="0"/>
        </a:spcBef>
        <a:spcAft>
          <a:spcPts val="800"/>
        </a:spcAft>
        <a:buFont typeface="Arial" pitchFamily="-65" charset="0"/>
        <a:buChar char="•"/>
        <a:defRPr sz="2100" kern="1200">
          <a:solidFill>
            <a:srgbClr val="4B4B4B"/>
          </a:solidFill>
          <a:latin typeface="Arial"/>
          <a:ea typeface="ＭＳ Ｐゴシック" pitchFamily="-65" charset="-128"/>
          <a:cs typeface="Arial"/>
        </a:defRPr>
      </a:lvl3pPr>
      <a:lvl4pPr marL="1258888" indent="-230188" algn="l" rtl="0" eaLnBrk="0" fontAlgn="base" hangingPunct="0">
        <a:lnSpc>
          <a:spcPct val="90000"/>
        </a:lnSpc>
        <a:spcBef>
          <a:spcPct val="0"/>
        </a:spcBef>
        <a:spcAft>
          <a:spcPts val="800"/>
        </a:spcAft>
        <a:buFont typeface="Arial" pitchFamily="-65" charset="0"/>
        <a:buChar char="–"/>
        <a:defRPr kern="1200">
          <a:solidFill>
            <a:srgbClr val="4B4B4B"/>
          </a:solidFill>
          <a:latin typeface="Arial"/>
          <a:ea typeface="ＭＳ Ｐゴシック" pitchFamily="-65" charset="-128"/>
          <a:cs typeface="Arial"/>
        </a:defRPr>
      </a:lvl4pPr>
      <a:lvl5pPr marL="1655763" indent="-171450" algn="l" rtl="0" eaLnBrk="0" fontAlgn="base" hangingPunct="0">
        <a:lnSpc>
          <a:spcPct val="90000"/>
        </a:lnSpc>
        <a:spcBef>
          <a:spcPct val="0"/>
        </a:spcBef>
        <a:spcAft>
          <a:spcPts val="800"/>
        </a:spcAft>
        <a:buFont typeface="Arial" pitchFamily="-65" charset="0"/>
        <a:buChar char="»"/>
        <a:defRPr kern="1200">
          <a:solidFill>
            <a:srgbClr val="4B4B4B"/>
          </a:solidFill>
          <a:latin typeface="Arial"/>
          <a:ea typeface="ＭＳ Ｐゴシック" pitchFamily="-65" charset="-128"/>
          <a:cs typeface="Arial"/>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23.xml"/><Relationship Id="rId3" Type="http://schemas.openxmlformats.org/officeDocument/2006/relationships/slide" Target="slide4.xml"/><Relationship Id="rId7" Type="http://schemas.openxmlformats.org/officeDocument/2006/relationships/slide" Target="slide12.xml"/><Relationship Id="rId12" Type="http://schemas.openxmlformats.org/officeDocument/2006/relationships/slide" Target="slide21.xml"/><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7.xml"/><Relationship Id="rId11" Type="http://schemas.openxmlformats.org/officeDocument/2006/relationships/slide" Target="slide20.xml"/><Relationship Id="rId5" Type="http://schemas.openxmlformats.org/officeDocument/2006/relationships/slide" Target="slide6.xml"/><Relationship Id="rId10" Type="http://schemas.openxmlformats.org/officeDocument/2006/relationships/slide" Target="slide19.xml"/><Relationship Id="rId4" Type="http://schemas.openxmlformats.org/officeDocument/2006/relationships/slide" Target="slide5.xml"/><Relationship Id="rId9" Type="http://schemas.openxmlformats.org/officeDocument/2006/relationships/slide" Target="slide18.xml"/><Relationship Id="rId14" Type="http://schemas.openxmlformats.org/officeDocument/2006/relationships/slide" Target="slide2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mailto:accustomersupport@autocrane.com"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F4883185-4D80-44EA-B392-FF7C28ED6665}"/>
              </a:ext>
            </a:extLst>
          </p:cNvPr>
          <p:cNvSpPr>
            <a:spLocks noGrp="1"/>
          </p:cNvSpPr>
          <p:nvPr>
            <p:ph type="subTitle" idx="1"/>
          </p:nvPr>
        </p:nvSpPr>
        <p:spPr/>
        <p:txBody>
          <a:bodyPr/>
          <a:lstStyle/>
          <a:p>
            <a:r>
              <a:rPr lang="en-US" dirty="0"/>
              <a:t>Dave Sudweeks</a:t>
            </a:r>
          </a:p>
          <a:p>
            <a:r>
              <a:rPr lang="en-US" dirty="0"/>
              <a:t>Warranty Administrator</a:t>
            </a:r>
          </a:p>
        </p:txBody>
      </p:sp>
      <p:sp>
        <p:nvSpPr>
          <p:cNvPr id="3" name="Title 2">
            <a:extLst>
              <a:ext uri="{FF2B5EF4-FFF2-40B4-BE49-F238E27FC236}">
                <a16:creationId xmlns:a16="http://schemas.microsoft.com/office/drawing/2014/main" id="{A883B715-561E-448C-A5E3-183F398C9472}"/>
              </a:ext>
            </a:extLst>
          </p:cNvPr>
          <p:cNvSpPr>
            <a:spLocks noGrp="1"/>
          </p:cNvSpPr>
          <p:nvPr>
            <p:ph type="ctrTitle"/>
          </p:nvPr>
        </p:nvSpPr>
        <p:spPr/>
        <p:txBody>
          <a:bodyPr/>
          <a:lstStyle/>
          <a:p>
            <a:r>
              <a:rPr lang="en-US" dirty="0"/>
              <a:t>Warranty Webinar</a:t>
            </a:r>
            <a:br>
              <a:rPr lang="en-US" dirty="0"/>
            </a:br>
            <a:r>
              <a:rPr lang="en-US" dirty="0"/>
              <a:t>Pinnacle Plus</a:t>
            </a:r>
          </a:p>
        </p:txBody>
      </p:sp>
      <p:sp>
        <p:nvSpPr>
          <p:cNvPr id="4" name="Slide Number Placeholder 3"/>
          <p:cNvSpPr>
            <a:spLocks noGrp="1"/>
          </p:cNvSpPr>
          <p:nvPr>
            <p:ph type="sldNum" sz="quarter" idx="10"/>
          </p:nvPr>
        </p:nvSpPr>
        <p:spPr/>
        <p:txBody>
          <a:bodyPr/>
          <a:lstStyle/>
          <a:p>
            <a:pPr>
              <a:defRPr/>
            </a:pPr>
            <a:fld id="{8D00C36E-F57C-C744-8776-CBD2BB8C083C}" type="slidenum">
              <a:rPr lang="en-US" smtClean="0">
                <a:solidFill>
                  <a:prstClr val="white">
                    <a:lumMod val="50000"/>
                  </a:prstClr>
                </a:solidFill>
              </a:rPr>
              <a:pPr>
                <a:defRPr/>
              </a:pPr>
              <a:t>1</a:t>
            </a:fld>
            <a:endParaRPr lang="en-US" dirty="0">
              <a:solidFill>
                <a:prstClr val="white">
                  <a:lumMod val="50000"/>
                </a:prstClr>
              </a:solidFill>
            </a:endParaRPr>
          </a:p>
        </p:txBody>
      </p:sp>
    </p:spTree>
    <p:extLst>
      <p:ext uri="{BB962C8B-B14F-4D97-AF65-F5344CB8AC3E}">
        <p14:creationId xmlns:p14="http://schemas.microsoft.com/office/powerpoint/2010/main" val="3646814509"/>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a:xfrm>
            <a:off x="304800" y="228600"/>
            <a:ext cx="8686800" cy="1096963"/>
          </a:xfrm>
        </p:spPr>
        <p:txBody>
          <a:bodyPr/>
          <a:lstStyle/>
          <a:p>
            <a:r>
              <a:rPr lang="en-US" dirty="0"/>
              <a:t>Table of Contents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656138"/>
          </a:xfrm>
        </p:spPr>
        <p:txBody>
          <a:bodyPr anchor="t" anchorCtr="0">
            <a:normAutofit fontScale="55000" lnSpcReduction="20000"/>
          </a:bodyPr>
          <a:lstStyle/>
          <a:p>
            <a:pPr marL="0" indent="0">
              <a:buNone/>
            </a:pPr>
            <a:r>
              <a:rPr lang="en-US" dirty="0">
                <a:hlinkClick r:id="rId2" action="ppaction://hlinksldjump"/>
              </a:rPr>
              <a:t>Terms</a:t>
            </a:r>
            <a:r>
              <a:rPr lang="en-US" u="dotted" dirty="0"/>
              <a:t>							  	  </a:t>
            </a:r>
            <a:r>
              <a:rPr lang="en-US" dirty="0"/>
              <a:t>3</a:t>
            </a:r>
          </a:p>
          <a:p>
            <a:pPr marL="0" indent="0">
              <a:buNone/>
            </a:pPr>
            <a:r>
              <a:rPr lang="en-US" dirty="0">
                <a:hlinkClick r:id="rId3" action="ppaction://hlinksldjump"/>
              </a:rPr>
              <a:t>Flow</a:t>
            </a:r>
            <a:r>
              <a:rPr lang="en-US" u="dotted" dirty="0"/>
              <a:t>								  </a:t>
            </a:r>
            <a:r>
              <a:rPr lang="en-US" dirty="0"/>
              <a:t>4</a:t>
            </a:r>
          </a:p>
          <a:p>
            <a:pPr marL="0" indent="0">
              <a:buNone/>
            </a:pPr>
            <a:r>
              <a:rPr lang="en-US" dirty="0">
                <a:hlinkClick r:id="rId4" action="ppaction://hlinksldjump"/>
              </a:rPr>
              <a:t>Missing Parts</a:t>
            </a:r>
            <a:r>
              <a:rPr lang="en-US" sz="2900" u="dotted" dirty="0"/>
              <a:t>						  	  </a:t>
            </a:r>
            <a:r>
              <a:rPr lang="en-US" dirty="0"/>
              <a:t>5</a:t>
            </a:r>
          </a:p>
          <a:p>
            <a:pPr marL="0" indent="0">
              <a:buNone/>
            </a:pPr>
            <a:r>
              <a:rPr lang="en-US" dirty="0">
                <a:hlinkClick r:id="rId5" action="ppaction://hlinksldjump"/>
              </a:rPr>
              <a:t>Freight Damage</a:t>
            </a:r>
            <a:r>
              <a:rPr lang="en-US" sz="2900" u="dotted" dirty="0"/>
              <a:t>							  </a:t>
            </a:r>
            <a:r>
              <a:rPr lang="en-US" dirty="0"/>
              <a:t>6</a:t>
            </a:r>
          </a:p>
          <a:p>
            <a:pPr marL="0" indent="0">
              <a:buNone/>
            </a:pPr>
            <a:r>
              <a:rPr lang="en-US" dirty="0">
                <a:hlinkClick r:id="rId6" action="ppaction://hlinksldjump"/>
              </a:rPr>
              <a:t>Coverage</a:t>
            </a:r>
            <a:r>
              <a:rPr lang="en-US" u="dotted" dirty="0"/>
              <a:t>								  7</a:t>
            </a:r>
            <a:endParaRPr lang="en-US" dirty="0"/>
          </a:p>
          <a:p>
            <a:pPr marL="0" indent="0">
              <a:buNone/>
            </a:pPr>
            <a:r>
              <a:rPr lang="en-US" dirty="0">
                <a:hlinkClick r:id="rId7" action="ppaction://hlinksldjump"/>
              </a:rPr>
              <a:t>Claim Requirements</a:t>
            </a:r>
            <a:r>
              <a:rPr lang="en-US" u="dotted" dirty="0"/>
              <a:t>							12</a:t>
            </a:r>
          </a:p>
          <a:p>
            <a:pPr marL="0" indent="0">
              <a:buNone/>
            </a:pPr>
            <a:r>
              <a:rPr lang="en-US" dirty="0">
                <a:hlinkClick r:id="rId8" action="ppaction://hlinksldjump"/>
              </a:rPr>
              <a:t>Claim examples</a:t>
            </a:r>
            <a:r>
              <a:rPr lang="en-US" u="dotted" dirty="0"/>
              <a:t>							1</a:t>
            </a:r>
            <a:r>
              <a:rPr lang="en-US" dirty="0"/>
              <a:t>3</a:t>
            </a:r>
          </a:p>
          <a:p>
            <a:pPr marL="0" indent="0">
              <a:buNone/>
            </a:pPr>
            <a:r>
              <a:rPr lang="en-US" dirty="0">
                <a:hlinkClick r:id="rId9" action="ppaction://hlinksldjump"/>
              </a:rPr>
              <a:t>Invoices</a:t>
            </a:r>
            <a:r>
              <a:rPr lang="en-US" u="dotted" dirty="0"/>
              <a:t>								</a:t>
            </a:r>
            <a:r>
              <a:rPr lang="en-US" dirty="0"/>
              <a:t>16</a:t>
            </a:r>
          </a:p>
          <a:p>
            <a:pPr marL="0" indent="0">
              <a:buNone/>
            </a:pPr>
            <a:r>
              <a:rPr lang="en-US" dirty="0">
                <a:hlinkClick r:id="rId10" action="ppaction://hlinksldjump"/>
              </a:rPr>
              <a:t>Feedback</a:t>
            </a:r>
            <a:r>
              <a:rPr lang="en-US" u="dotted" dirty="0"/>
              <a:t>								</a:t>
            </a:r>
            <a:r>
              <a:rPr lang="en-US" dirty="0"/>
              <a:t>17</a:t>
            </a:r>
          </a:p>
          <a:p>
            <a:pPr marL="0" indent="0">
              <a:buNone/>
            </a:pPr>
            <a:r>
              <a:rPr lang="en-US" dirty="0">
                <a:hlinkClick r:id="rId11" action="ppaction://hlinksldjump"/>
              </a:rPr>
              <a:t>Pinnacle Plus</a:t>
            </a:r>
            <a:r>
              <a:rPr lang="en-US" u="dotted" dirty="0"/>
              <a:t>							</a:t>
            </a:r>
            <a:r>
              <a:rPr lang="en-US" dirty="0"/>
              <a:t>18</a:t>
            </a:r>
          </a:p>
          <a:p>
            <a:pPr marL="0" indent="0">
              <a:buNone/>
            </a:pPr>
            <a:r>
              <a:rPr lang="en-US" dirty="0">
                <a:hlinkClick r:id="rId12" action="ppaction://hlinksldjump"/>
              </a:rPr>
              <a:t>Back End Processes</a:t>
            </a:r>
            <a:r>
              <a:rPr lang="en-US" u="dotted" dirty="0"/>
              <a:t>							</a:t>
            </a:r>
            <a:r>
              <a:rPr lang="en-US" dirty="0"/>
              <a:t>19</a:t>
            </a:r>
          </a:p>
          <a:p>
            <a:pPr marL="0" indent="0">
              <a:buNone/>
            </a:pPr>
            <a:r>
              <a:rPr lang="en-US" dirty="0">
                <a:hlinkClick r:id="rId13" action="ppaction://hlinksldjump"/>
              </a:rPr>
              <a:t>Tips</a:t>
            </a:r>
            <a:r>
              <a:rPr lang="en-US" u="dotted" dirty="0"/>
              <a:t>								21</a:t>
            </a:r>
          </a:p>
          <a:p>
            <a:pPr marL="0" indent="0">
              <a:buNone/>
            </a:pPr>
            <a:r>
              <a:rPr lang="en-US" u="dotted" dirty="0">
                <a:hlinkClick r:id="rId14" action="ppaction://hlinksldjump"/>
              </a:rPr>
              <a:t>Frequently Asked Questions</a:t>
            </a:r>
            <a:r>
              <a:rPr lang="en-US" u="dotted" dirty="0"/>
              <a:t>						25</a:t>
            </a:r>
            <a:endParaRPr lang="en-US" dirty="0"/>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a:t>
            </a:fld>
            <a:endParaRPr lang="en-US" dirty="0">
              <a:solidFill>
                <a:prstClr val="white">
                  <a:lumMod val="50000"/>
                </a:prstClr>
              </a:solidFill>
            </a:endParaRPr>
          </a:p>
        </p:txBody>
      </p:sp>
    </p:spTree>
    <p:extLst>
      <p:ext uri="{BB962C8B-B14F-4D97-AF65-F5344CB8AC3E}">
        <p14:creationId xmlns:p14="http://schemas.microsoft.com/office/powerpoint/2010/main" val="4174054351"/>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a:xfrm>
            <a:off x="304800" y="228600"/>
            <a:ext cx="8686800" cy="1096963"/>
          </a:xfrm>
        </p:spPr>
        <p:txBody>
          <a:bodyPr/>
          <a:lstStyle/>
          <a:p>
            <a:r>
              <a:rPr lang="en-US" dirty="0"/>
              <a:t>Terms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656138"/>
          </a:xfrm>
        </p:spPr>
        <p:txBody>
          <a:bodyPr anchor="t" anchorCtr="0">
            <a:normAutofit/>
          </a:bodyPr>
          <a:lstStyle/>
          <a:p>
            <a:r>
              <a:rPr lang="en-US" b="1" dirty="0"/>
              <a:t>Terms used in this presentation:</a:t>
            </a:r>
          </a:p>
          <a:p>
            <a:pPr lvl="1"/>
            <a:r>
              <a:rPr lang="en-US" dirty="0"/>
              <a:t>RSM = Auto Crane Regional Sales Manager</a:t>
            </a:r>
          </a:p>
          <a:p>
            <a:pPr lvl="1"/>
            <a:r>
              <a:rPr lang="en-US" dirty="0"/>
              <a:t>CSR = Auto Crane Customer Service Representative</a:t>
            </a:r>
          </a:p>
          <a:p>
            <a:pPr lvl="1"/>
            <a:r>
              <a:rPr lang="en-US" dirty="0"/>
              <a:t>Dealer = any company who is able to purchase from Auto Crane</a:t>
            </a:r>
          </a:p>
          <a:p>
            <a:pPr lvl="2"/>
            <a:r>
              <a:rPr lang="en-US" dirty="0"/>
              <a:t>Only Dealers can submit for warranty reimbursement</a:t>
            </a:r>
          </a:p>
          <a:p>
            <a:pPr lvl="2"/>
            <a:r>
              <a:rPr lang="en-US" dirty="0"/>
              <a:t>End users who contact Auto Crane for warranty questions will be directed to reach out to their nearest Auto Crane Dealer for warranty service</a:t>
            </a:r>
          </a:p>
          <a:p>
            <a:pPr lvl="2"/>
            <a:r>
              <a:rPr lang="en-US" dirty="0"/>
              <a:t>Our goal is to drive business to you</a:t>
            </a:r>
          </a:p>
          <a:p>
            <a:pPr lvl="1"/>
            <a:r>
              <a:rPr lang="en-US" dirty="0"/>
              <a:t>PN = Auto Crane Part Number</a:t>
            </a:r>
          </a:p>
          <a:p>
            <a:pPr lvl="1"/>
            <a:r>
              <a:rPr lang="en-US" dirty="0"/>
              <a:t>SN = Auto Crane Serial Number</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3</a:t>
            </a:fld>
            <a:endParaRPr lang="en-US" dirty="0">
              <a:solidFill>
                <a:prstClr val="white">
                  <a:lumMod val="50000"/>
                </a:prstClr>
              </a:solidFill>
            </a:endParaRPr>
          </a:p>
        </p:txBody>
      </p:sp>
    </p:spTree>
    <p:extLst>
      <p:ext uri="{BB962C8B-B14F-4D97-AF65-F5344CB8AC3E}">
        <p14:creationId xmlns:p14="http://schemas.microsoft.com/office/powerpoint/2010/main" val="2811410755"/>
      </p:ext>
    </p:ext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a:xfrm>
            <a:off x="304800" y="228600"/>
            <a:ext cx="8686800" cy="1096963"/>
          </a:xfrm>
        </p:spPr>
        <p:txBody>
          <a:bodyPr/>
          <a:lstStyle/>
          <a:p>
            <a:r>
              <a:rPr lang="en-US" dirty="0"/>
              <a:t>Flow</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4</a:t>
            </a:fld>
            <a:endParaRPr lang="en-US" dirty="0">
              <a:solidFill>
                <a:prstClr val="white">
                  <a:lumMod val="50000"/>
                </a:prstClr>
              </a:solidFill>
            </a:endParaRPr>
          </a:p>
        </p:txBody>
      </p:sp>
      <p:pic>
        <p:nvPicPr>
          <p:cNvPr id="6" name="Picture 5"/>
          <p:cNvPicPr>
            <a:picLocks noChangeAspect="1"/>
          </p:cNvPicPr>
          <p:nvPr/>
        </p:nvPicPr>
        <p:blipFill>
          <a:blip r:embed="rId2"/>
          <a:stretch>
            <a:fillRect/>
          </a:stretch>
        </p:blipFill>
        <p:spPr>
          <a:xfrm>
            <a:off x="1371600" y="609600"/>
            <a:ext cx="7357437" cy="5553343"/>
          </a:xfrm>
          <a:prstGeom prst="rect">
            <a:avLst/>
          </a:prstGeom>
        </p:spPr>
      </p:pic>
    </p:spTree>
    <p:extLst>
      <p:ext uri="{BB962C8B-B14F-4D97-AF65-F5344CB8AC3E}">
        <p14:creationId xmlns:p14="http://schemas.microsoft.com/office/powerpoint/2010/main" val="2487101810"/>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58822-B612-4390-9D50-D5EF021096AA}"/>
              </a:ext>
            </a:extLst>
          </p:cNvPr>
          <p:cNvSpPr>
            <a:spLocks noGrp="1"/>
          </p:cNvSpPr>
          <p:nvPr>
            <p:ph type="title"/>
          </p:nvPr>
        </p:nvSpPr>
        <p:spPr/>
        <p:txBody>
          <a:bodyPr/>
          <a:lstStyle/>
          <a:p>
            <a:r>
              <a:rPr lang="en-US" dirty="0"/>
              <a:t>Missing parts</a:t>
            </a:r>
          </a:p>
        </p:txBody>
      </p:sp>
      <p:sp>
        <p:nvSpPr>
          <p:cNvPr id="7" name="Content Placeholder 6">
            <a:extLst>
              <a:ext uri="{FF2B5EF4-FFF2-40B4-BE49-F238E27FC236}">
                <a16:creationId xmlns:a16="http://schemas.microsoft.com/office/drawing/2014/main" id="{F0A73EF7-DAD8-46B2-A120-C1BB64F3AB27}"/>
              </a:ext>
            </a:extLst>
          </p:cNvPr>
          <p:cNvSpPr>
            <a:spLocks noGrp="1"/>
          </p:cNvSpPr>
          <p:nvPr>
            <p:ph sz="half" idx="1"/>
          </p:nvPr>
        </p:nvSpPr>
        <p:spPr>
          <a:xfrm>
            <a:off x="457200" y="1333500"/>
            <a:ext cx="8305800" cy="4656138"/>
          </a:xfrm>
        </p:spPr>
        <p:txBody>
          <a:bodyPr anchor="t" anchorCtr="0">
            <a:normAutofit/>
          </a:bodyPr>
          <a:lstStyle/>
          <a:p>
            <a:r>
              <a:rPr lang="en-US" dirty="0"/>
              <a:t>Missing parts are not covered under warranty</a:t>
            </a:r>
          </a:p>
          <a:p>
            <a:pPr lvl="1"/>
            <a:r>
              <a:rPr lang="en-US" dirty="0"/>
              <a:t>Warranty covers defective parts and missing parts are not defective – they are missing</a:t>
            </a:r>
          </a:p>
          <a:p>
            <a:pPr lvl="1"/>
            <a:r>
              <a:rPr lang="en-US" dirty="0"/>
              <a:t>Report missing parts to AC Customer Support by emailing </a:t>
            </a:r>
            <a:r>
              <a:rPr lang="en-US" dirty="0">
                <a:hlinkClick r:id="rId2"/>
              </a:rPr>
              <a:t>accustomersupport@autocrane.com</a:t>
            </a:r>
            <a:r>
              <a:rPr lang="en-US" dirty="0"/>
              <a:t>.  Please provide the following information in the email:</a:t>
            </a:r>
          </a:p>
          <a:p>
            <a:pPr lvl="2"/>
            <a:r>
              <a:rPr lang="en-US" dirty="0"/>
              <a:t>Original PO number</a:t>
            </a:r>
          </a:p>
          <a:p>
            <a:pPr lvl="2"/>
            <a:r>
              <a:rPr lang="en-US" dirty="0"/>
              <a:t>Part numbers and quantity missing from sales order</a:t>
            </a:r>
          </a:p>
          <a:p>
            <a:pPr lvl="1"/>
            <a:r>
              <a:rPr lang="en-US" dirty="0"/>
              <a:t>AC Customer Support will initiate a “no charge” new order using the originating PO number with “Shortage” added to the end.</a:t>
            </a:r>
          </a:p>
        </p:txBody>
      </p:sp>
      <p:sp>
        <p:nvSpPr>
          <p:cNvPr id="5" name="Slide Number Placeholder 4">
            <a:extLst>
              <a:ext uri="{FF2B5EF4-FFF2-40B4-BE49-F238E27FC236}">
                <a16:creationId xmlns:a16="http://schemas.microsoft.com/office/drawing/2014/main" id="{A937E67D-E0AE-43BD-9E9D-F9D3C9F2B548}"/>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5</a:t>
            </a:fld>
            <a:endParaRPr lang="en-US" dirty="0">
              <a:solidFill>
                <a:prstClr val="white">
                  <a:lumMod val="50000"/>
                </a:prstClr>
              </a:solidFill>
            </a:endParaRPr>
          </a:p>
        </p:txBody>
      </p:sp>
    </p:spTree>
    <p:extLst>
      <p:ext uri="{BB962C8B-B14F-4D97-AF65-F5344CB8AC3E}">
        <p14:creationId xmlns:p14="http://schemas.microsoft.com/office/powerpoint/2010/main" val="2324363776"/>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58822-B612-4390-9D50-D5EF021096AA}"/>
              </a:ext>
            </a:extLst>
          </p:cNvPr>
          <p:cNvSpPr>
            <a:spLocks noGrp="1"/>
          </p:cNvSpPr>
          <p:nvPr>
            <p:ph type="title"/>
          </p:nvPr>
        </p:nvSpPr>
        <p:spPr/>
        <p:txBody>
          <a:bodyPr/>
          <a:lstStyle/>
          <a:p>
            <a:r>
              <a:rPr lang="en-US" dirty="0"/>
              <a:t>Freight damage</a:t>
            </a:r>
          </a:p>
        </p:txBody>
      </p:sp>
      <p:sp>
        <p:nvSpPr>
          <p:cNvPr id="7" name="Content Placeholder 6">
            <a:extLst>
              <a:ext uri="{FF2B5EF4-FFF2-40B4-BE49-F238E27FC236}">
                <a16:creationId xmlns:a16="http://schemas.microsoft.com/office/drawing/2014/main" id="{F0A73EF7-DAD8-46B2-A120-C1BB64F3AB27}"/>
              </a:ext>
            </a:extLst>
          </p:cNvPr>
          <p:cNvSpPr>
            <a:spLocks noGrp="1"/>
          </p:cNvSpPr>
          <p:nvPr>
            <p:ph sz="half" idx="1"/>
          </p:nvPr>
        </p:nvSpPr>
        <p:spPr>
          <a:xfrm>
            <a:off x="457200" y="1333500"/>
            <a:ext cx="8305800" cy="4656138"/>
          </a:xfrm>
        </p:spPr>
        <p:txBody>
          <a:bodyPr anchor="t" anchorCtr="0">
            <a:normAutofit/>
          </a:bodyPr>
          <a:lstStyle/>
          <a:p>
            <a:r>
              <a:rPr lang="en-US" dirty="0"/>
              <a:t>Freight damage is not covered under warranty</a:t>
            </a:r>
          </a:p>
          <a:p>
            <a:pPr lvl="1"/>
            <a:r>
              <a:rPr lang="en-US" dirty="0"/>
              <a:t>Freight damage must be noted on the bill of lading (BOL) when the product is received and claimed against the carrier</a:t>
            </a:r>
          </a:p>
          <a:p>
            <a:pPr lvl="2"/>
            <a:r>
              <a:rPr lang="en-US" dirty="0"/>
              <a:t>Failure to note freight damage on the BOL may result in the carrier claiming the damage happened after delivery and denying the claim</a:t>
            </a:r>
          </a:p>
          <a:p>
            <a:pPr lvl="1"/>
            <a:r>
              <a:rPr lang="en-US" dirty="0"/>
              <a:t>AC Shipping can assist the Dealer in resolving a freight damage claim</a:t>
            </a:r>
          </a:p>
          <a:p>
            <a:pPr lvl="2"/>
            <a:r>
              <a:rPr lang="en-US" dirty="0"/>
              <a:t>If the Dealer contracted the carrier, the Dealer must file the claim but Auto Crane will assist with the documentation (part costs, </a:t>
            </a:r>
            <a:r>
              <a:rPr lang="en-US" dirty="0" err="1"/>
              <a:t>etc</a:t>
            </a:r>
            <a:r>
              <a:rPr lang="en-US" dirty="0"/>
              <a:t>)</a:t>
            </a:r>
          </a:p>
          <a:p>
            <a:pPr lvl="2"/>
            <a:r>
              <a:rPr lang="en-US" dirty="0"/>
              <a:t>If Auto Crane contracted the carrier, Auto Crane must file the claim and will need information from the Dealer</a:t>
            </a:r>
          </a:p>
        </p:txBody>
      </p:sp>
      <p:sp>
        <p:nvSpPr>
          <p:cNvPr id="5" name="Slide Number Placeholder 4">
            <a:extLst>
              <a:ext uri="{FF2B5EF4-FFF2-40B4-BE49-F238E27FC236}">
                <a16:creationId xmlns:a16="http://schemas.microsoft.com/office/drawing/2014/main" id="{A937E67D-E0AE-43BD-9E9D-F9D3C9F2B548}"/>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6</a:t>
            </a:fld>
            <a:endParaRPr lang="en-US" dirty="0">
              <a:solidFill>
                <a:prstClr val="white">
                  <a:lumMod val="50000"/>
                </a:prstClr>
              </a:solidFill>
            </a:endParaRPr>
          </a:p>
        </p:txBody>
      </p:sp>
    </p:spTree>
    <p:extLst>
      <p:ext uri="{BB962C8B-B14F-4D97-AF65-F5344CB8AC3E}">
        <p14:creationId xmlns:p14="http://schemas.microsoft.com/office/powerpoint/2010/main" val="293504527"/>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88B5B-1DD4-45F4-AF7B-6E054D1AB2B4}"/>
              </a:ext>
            </a:extLst>
          </p:cNvPr>
          <p:cNvSpPr>
            <a:spLocks noGrp="1"/>
          </p:cNvSpPr>
          <p:nvPr>
            <p:ph type="title"/>
          </p:nvPr>
        </p:nvSpPr>
        <p:spPr/>
        <p:txBody>
          <a:bodyPr/>
          <a:lstStyle/>
          <a:p>
            <a:r>
              <a:rPr lang="en-US" dirty="0"/>
              <a:t>Coverage</a:t>
            </a:r>
          </a:p>
        </p:txBody>
      </p:sp>
      <p:sp>
        <p:nvSpPr>
          <p:cNvPr id="3" name="Content Placeholder 2">
            <a:extLst>
              <a:ext uri="{FF2B5EF4-FFF2-40B4-BE49-F238E27FC236}">
                <a16:creationId xmlns:a16="http://schemas.microsoft.com/office/drawing/2014/main" id="{07274DEE-5881-49B5-B7FE-2D5556A19779}"/>
              </a:ext>
            </a:extLst>
          </p:cNvPr>
          <p:cNvSpPr>
            <a:spLocks noGrp="1"/>
          </p:cNvSpPr>
          <p:nvPr>
            <p:ph sz="half" idx="1"/>
          </p:nvPr>
        </p:nvSpPr>
        <p:spPr>
          <a:xfrm>
            <a:off x="457200" y="1333500"/>
            <a:ext cx="4038600" cy="4656138"/>
          </a:xfrm>
        </p:spPr>
        <p:txBody>
          <a:bodyPr anchor="t" anchorCtr="0">
            <a:normAutofit fontScale="77500" lnSpcReduction="20000"/>
          </a:bodyPr>
          <a:lstStyle/>
          <a:p>
            <a:pPr marL="0" indent="0">
              <a:buNone/>
            </a:pPr>
            <a:r>
              <a:rPr lang="en-US" b="1" u="sng" dirty="0"/>
              <a:t>Covered</a:t>
            </a:r>
          </a:p>
          <a:p>
            <a:r>
              <a:rPr lang="en-US" dirty="0"/>
              <a:t>Auto Crane workmanship and materials</a:t>
            </a:r>
          </a:p>
          <a:p>
            <a:pPr lvl="1"/>
            <a:r>
              <a:rPr lang="en-US" dirty="0"/>
              <a:t>Bodies</a:t>
            </a:r>
          </a:p>
          <a:p>
            <a:pPr lvl="1"/>
            <a:r>
              <a:rPr lang="en-US" dirty="0"/>
              <a:t>Cranes</a:t>
            </a:r>
          </a:p>
          <a:p>
            <a:pPr lvl="1"/>
            <a:r>
              <a:rPr lang="en-US" dirty="0"/>
              <a:t>Outriggers</a:t>
            </a:r>
          </a:p>
          <a:p>
            <a:pPr lvl="1"/>
            <a:r>
              <a:rPr lang="en-US" dirty="0"/>
              <a:t>Mounts</a:t>
            </a:r>
          </a:p>
          <a:p>
            <a:r>
              <a:rPr lang="en-US" dirty="0"/>
              <a:t>Auto Crane branded</a:t>
            </a:r>
          </a:p>
          <a:p>
            <a:pPr lvl="1"/>
            <a:r>
              <a:rPr lang="en-US" dirty="0"/>
              <a:t>Compressors</a:t>
            </a:r>
          </a:p>
          <a:p>
            <a:r>
              <a:rPr lang="en-US" dirty="0"/>
              <a:t>Normal customer use and service</a:t>
            </a:r>
          </a:p>
          <a:p>
            <a:r>
              <a:rPr lang="en-US" dirty="0"/>
              <a:t>Original purchaser only – not transferrable</a:t>
            </a:r>
          </a:p>
        </p:txBody>
      </p:sp>
      <p:sp>
        <p:nvSpPr>
          <p:cNvPr id="5" name="Content Placeholder 4">
            <a:extLst>
              <a:ext uri="{FF2B5EF4-FFF2-40B4-BE49-F238E27FC236}">
                <a16:creationId xmlns:a16="http://schemas.microsoft.com/office/drawing/2014/main" id="{5408610F-118C-4893-A680-A9C5754C54DC}"/>
              </a:ext>
            </a:extLst>
          </p:cNvPr>
          <p:cNvSpPr>
            <a:spLocks noGrp="1"/>
          </p:cNvSpPr>
          <p:nvPr>
            <p:ph sz="half" idx="2"/>
          </p:nvPr>
        </p:nvSpPr>
        <p:spPr>
          <a:xfrm>
            <a:off x="4648200" y="1333500"/>
            <a:ext cx="4038600" cy="4656138"/>
          </a:xfrm>
        </p:spPr>
        <p:txBody>
          <a:bodyPr anchor="t" anchorCtr="0">
            <a:normAutofit fontScale="77500" lnSpcReduction="20000"/>
          </a:bodyPr>
          <a:lstStyle/>
          <a:p>
            <a:pPr marL="0" indent="0">
              <a:buNone/>
            </a:pPr>
            <a:r>
              <a:rPr lang="en-US" b="1" u="sng" dirty="0"/>
              <a:t>Covered</a:t>
            </a:r>
          </a:p>
          <a:p>
            <a:r>
              <a:rPr lang="en-US" dirty="0"/>
              <a:t>Parts purchased from Auto Crane to repair/replace defects</a:t>
            </a:r>
          </a:p>
          <a:p>
            <a:r>
              <a:rPr lang="en-US" dirty="0"/>
              <a:t>Flat rate labor (at Dealer’s published rate) to make the in-warranty repair</a:t>
            </a:r>
          </a:p>
          <a:p>
            <a:pPr lvl="1"/>
            <a:r>
              <a:rPr lang="en-US" dirty="0"/>
              <a:t>Dealer must make the repair</a:t>
            </a:r>
          </a:p>
          <a:p>
            <a:r>
              <a:rPr lang="en-US" dirty="0"/>
              <a:t>1-way ground freight for replacement parts under warranty</a:t>
            </a:r>
          </a:p>
          <a:p>
            <a:r>
              <a:rPr lang="en-US" dirty="0"/>
              <a:t>2-way ground freight for out-of-box defects (never in service, defective when taken out of the box)</a:t>
            </a:r>
          </a:p>
        </p:txBody>
      </p:sp>
      <p:sp>
        <p:nvSpPr>
          <p:cNvPr id="4" name="Slide Number Placeholder 3"/>
          <p:cNvSpPr>
            <a:spLocks noGrp="1"/>
          </p:cNvSpPr>
          <p:nvPr>
            <p:ph type="sldNum" sz="quarter" idx="10"/>
          </p:nvPr>
        </p:nvSpPr>
        <p:spPr/>
        <p:txBody>
          <a:bodyPr/>
          <a:lstStyle/>
          <a:p>
            <a:pPr>
              <a:defRPr/>
            </a:pPr>
            <a:fld id="{8D00C36E-F57C-C744-8776-CBD2BB8C083C}" type="slidenum">
              <a:rPr lang="en-US" smtClean="0">
                <a:solidFill>
                  <a:prstClr val="white">
                    <a:lumMod val="50000"/>
                  </a:prstClr>
                </a:solidFill>
              </a:rPr>
              <a:pPr>
                <a:defRPr/>
              </a:pPr>
              <a:t>7</a:t>
            </a:fld>
            <a:endParaRPr lang="en-US" dirty="0">
              <a:solidFill>
                <a:prstClr val="white">
                  <a:lumMod val="50000"/>
                </a:prstClr>
              </a:solidFill>
            </a:endParaRPr>
          </a:p>
        </p:txBody>
      </p:sp>
    </p:spTree>
    <p:extLst>
      <p:ext uri="{BB962C8B-B14F-4D97-AF65-F5344CB8AC3E}">
        <p14:creationId xmlns:p14="http://schemas.microsoft.com/office/powerpoint/2010/main" val="3015533635"/>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58822-B612-4390-9D50-D5EF021096AA}"/>
              </a:ext>
            </a:extLst>
          </p:cNvPr>
          <p:cNvSpPr>
            <a:spLocks noGrp="1"/>
          </p:cNvSpPr>
          <p:nvPr>
            <p:ph type="title"/>
          </p:nvPr>
        </p:nvSpPr>
        <p:spPr/>
        <p:txBody>
          <a:bodyPr/>
          <a:lstStyle/>
          <a:p>
            <a:r>
              <a:rPr lang="en-US" dirty="0"/>
              <a:t>Coverage (continued)</a:t>
            </a:r>
          </a:p>
        </p:txBody>
      </p:sp>
      <p:sp>
        <p:nvSpPr>
          <p:cNvPr id="7" name="Content Placeholder 6">
            <a:extLst>
              <a:ext uri="{FF2B5EF4-FFF2-40B4-BE49-F238E27FC236}">
                <a16:creationId xmlns:a16="http://schemas.microsoft.com/office/drawing/2014/main" id="{F0A73EF7-DAD8-46B2-A120-C1BB64F3AB27}"/>
              </a:ext>
            </a:extLst>
          </p:cNvPr>
          <p:cNvSpPr>
            <a:spLocks noGrp="1"/>
          </p:cNvSpPr>
          <p:nvPr>
            <p:ph sz="half" idx="1"/>
          </p:nvPr>
        </p:nvSpPr>
        <p:spPr>
          <a:xfrm>
            <a:off x="457200" y="1333500"/>
            <a:ext cx="8229600" cy="4656138"/>
          </a:xfrm>
        </p:spPr>
        <p:txBody>
          <a:bodyPr anchor="t" anchorCtr="0">
            <a:normAutofit/>
          </a:bodyPr>
          <a:lstStyle/>
          <a:p>
            <a:r>
              <a:rPr lang="en-US" dirty="0"/>
              <a:t>Coverage is per the Auto Crane design</a:t>
            </a:r>
          </a:p>
          <a:p>
            <a:pPr lvl="1"/>
            <a:r>
              <a:rPr lang="en-US" dirty="0"/>
              <a:t>A difference of opinion or a difference between the Auto Crane design and a perceived “best practice” is not necessarily a defect covered under warranty</a:t>
            </a:r>
          </a:p>
          <a:p>
            <a:pPr lvl="1"/>
            <a:r>
              <a:rPr lang="en-US" dirty="0"/>
              <a:t>Special requirements must be on the PO and be quoted or the Auto Crane standard is the requirement</a:t>
            </a:r>
          </a:p>
          <a:p>
            <a:pPr lvl="2"/>
            <a:r>
              <a:rPr lang="en-US" dirty="0"/>
              <a:t>Example: if the customer desires special marker lights but did not specify them on the PO, changing the standard marker lights is not reimbursable under warranty</a:t>
            </a:r>
          </a:p>
          <a:p>
            <a:endParaRPr lang="en-US" dirty="0"/>
          </a:p>
        </p:txBody>
      </p:sp>
      <p:sp>
        <p:nvSpPr>
          <p:cNvPr id="5" name="Slide Number Placeholder 4">
            <a:extLst>
              <a:ext uri="{FF2B5EF4-FFF2-40B4-BE49-F238E27FC236}">
                <a16:creationId xmlns:a16="http://schemas.microsoft.com/office/drawing/2014/main" id="{A937E67D-E0AE-43BD-9E9D-F9D3C9F2B548}"/>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8</a:t>
            </a:fld>
            <a:endParaRPr lang="en-US" dirty="0">
              <a:solidFill>
                <a:prstClr val="white">
                  <a:lumMod val="50000"/>
                </a:prstClr>
              </a:solidFill>
            </a:endParaRPr>
          </a:p>
        </p:txBody>
      </p:sp>
    </p:spTree>
    <p:extLst>
      <p:ext uri="{BB962C8B-B14F-4D97-AF65-F5344CB8AC3E}">
        <p14:creationId xmlns:p14="http://schemas.microsoft.com/office/powerpoint/2010/main" val="1157602491"/>
      </p:ext>
    </p:extLst>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88B5B-1DD4-45F4-AF7B-6E054D1AB2B4}"/>
              </a:ext>
            </a:extLst>
          </p:cNvPr>
          <p:cNvSpPr>
            <a:spLocks noGrp="1"/>
          </p:cNvSpPr>
          <p:nvPr>
            <p:ph type="title"/>
          </p:nvPr>
        </p:nvSpPr>
        <p:spPr/>
        <p:txBody>
          <a:bodyPr/>
          <a:lstStyle/>
          <a:p>
            <a:r>
              <a:rPr lang="en-US" dirty="0"/>
              <a:t>Coverage (continued)</a:t>
            </a:r>
          </a:p>
        </p:txBody>
      </p:sp>
      <p:sp>
        <p:nvSpPr>
          <p:cNvPr id="3" name="Content Placeholder 2">
            <a:extLst>
              <a:ext uri="{FF2B5EF4-FFF2-40B4-BE49-F238E27FC236}">
                <a16:creationId xmlns:a16="http://schemas.microsoft.com/office/drawing/2014/main" id="{07274DEE-5881-49B5-B7FE-2D5556A19779}"/>
              </a:ext>
            </a:extLst>
          </p:cNvPr>
          <p:cNvSpPr>
            <a:spLocks noGrp="1"/>
          </p:cNvSpPr>
          <p:nvPr>
            <p:ph sz="half" idx="1"/>
          </p:nvPr>
        </p:nvSpPr>
        <p:spPr>
          <a:xfrm>
            <a:off x="457200" y="1333500"/>
            <a:ext cx="3962400" cy="4656138"/>
          </a:xfrm>
        </p:spPr>
        <p:txBody>
          <a:bodyPr anchor="t" anchorCtr="0">
            <a:normAutofit fontScale="92500" lnSpcReduction="20000"/>
          </a:bodyPr>
          <a:lstStyle/>
          <a:p>
            <a:pPr marL="0" indent="0">
              <a:buNone/>
            </a:pPr>
            <a:r>
              <a:rPr lang="en-US" b="1" u="sng" dirty="0"/>
              <a:t>Not covered</a:t>
            </a:r>
          </a:p>
          <a:p>
            <a:r>
              <a:rPr lang="en-US" dirty="0"/>
              <a:t>Dealer workmanship and materials</a:t>
            </a:r>
          </a:p>
          <a:p>
            <a:r>
              <a:rPr lang="en-US" dirty="0"/>
              <a:t>Component accessories</a:t>
            </a:r>
          </a:p>
          <a:p>
            <a:pPr lvl="1"/>
            <a:r>
              <a:rPr lang="en-US" dirty="0" err="1"/>
              <a:t>Vanair</a:t>
            </a:r>
            <a:endParaRPr lang="en-US" dirty="0"/>
          </a:p>
          <a:p>
            <a:pPr lvl="1"/>
            <a:r>
              <a:rPr lang="en-US" dirty="0"/>
              <a:t>Miller</a:t>
            </a:r>
          </a:p>
          <a:p>
            <a:pPr lvl="1"/>
            <a:r>
              <a:rPr lang="en-US" dirty="0" err="1"/>
              <a:t>etc</a:t>
            </a:r>
            <a:endParaRPr lang="en-US" dirty="0"/>
          </a:p>
          <a:p>
            <a:pPr lvl="1"/>
            <a:r>
              <a:rPr lang="en-US" dirty="0"/>
              <a:t>Customer-specified items</a:t>
            </a:r>
          </a:p>
          <a:p>
            <a:pPr lvl="1"/>
            <a:r>
              <a:rPr lang="en-US" dirty="0"/>
              <a:t>Customer-provided equipment</a:t>
            </a:r>
          </a:p>
          <a:p>
            <a:r>
              <a:rPr lang="en-US" dirty="0"/>
              <a:t>Customer/Dealer modifications</a:t>
            </a:r>
          </a:p>
          <a:p>
            <a:pPr marL="0" indent="0">
              <a:buNone/>
            </a:pPr>
            <a:endParaRPr lang="en-US" dirty="0"/>
          </a:p>
        </p:txBody>
      </p:sp>
      <p:sp>
        <p:nvSpPr>
          <p:cNvPr id="4" name="Slide Number Placeholder 3"/>
          <p:cNvSpPr>
            <a:spLocks noGrp="1"/>
          </p:cNvSpPr>
          <p:nvPr>
            <p:ph type="sldNum" sz="quarter" idx="10"/>
          </p:nvPr>
        </p:nvSpPr>
        <p:spPr/>
        <p:txBody>
          <a:bodyPr/>
          <a:lstStyle/>
          <a:p>
            <a:pPr>
              <a:defRPr/>
            </a:pPr>
            <a:fld id="{8D00C36E-F57C-C744-8776-CBD2BB8C083C}" type="slidenum">
              <a:rPr lang="en-US" smtClean="0">
                <a:solidFill>
                  <a:prstClr val="white">
                    <a:lumMod val="50000"/>
                  </a:prstClr>
                </a:solidFill>
              </a:rPr>
              <a:pPr>
                <a:defRPr/>
              </a:pPr>
              <a:t>9</a:t>
            </a:fld>
            <a:endParaRPr lang="en-US" dirty="0">
              <a:solidFill>
                <a:prstClr val="white">
                  <a:lumMod val="50000"/>
                </a:prstClr>
              </a:solidFill>
            </a:endParaRPr>
          </a:p>
        </p:txBody>
      </p:sp>
      <p:sp>
        <p:nvSpPr>
          <p:cNvPr id="6" name="Content Placeholder 2">
            <a:extLst>
              <a:ext uri="{FF2B5EF4-FFF2-40B4-BE49-F238E27FC236}">
                <a16:creationId xmlns:a16="http://schemas.microsoft.com/office/drawing/2014/main" id="{07274DEE-5881-49B5-B7FE-2D5556A19779}"/>
              </a:ext>
            </a:extLst>
          </p:cNvPr>
          <p:cNvSpPr>
            <a:spLocks noGrp="1"/>
          </p:cNvSpPr>
          <p:nvPr>
            <p:ph sz="half" idx="1"/>
          </p:nvPr>
        </p:nvSpPr>
        <p:spPr>
          <a:xfrm>
            <a:off x="4800600" y="1211262"/>
            <a:ext cx="3962400" cy="4656138"/>
          </a:xfrm>
        </p:spPr>
        <p:txBody>
          <a:bodyPr anchor="t" anchorCtr="0">
            <a:normAutofit/>
          </a:bodyPr>
          <a:lstStyle/>
          <a:p>
            <a:pPr marL="0" indent="0">
              <a:buNone/>
            </a:pPr>
            <a:r>
              <a:rPr lang="en-US" sz="2400" b="1" u="sng" dirty="0"/>
              <a:t>Not </a:t>
            </a:r>
            <a:r>
              <a:rPr lang="en-US" sz="2600" b="1" u="sng" dirty="0"/>
              <a:t>covered</a:t>
            </a:r>
          </a:p>
          <a:p>
            <a:r>
              <a:rPr lang="en-US" sz="2600" dirty="0"/>
              <a:t>Aftermarket parts installed in lieu of Auto Crane parts</a:t>
            </a:r>
          </a:p>
          <a:p>
            <a:r>
              <a:rPr lang="en-US" sz="2600" dirty="0"/>
              <a:t>Damage</a:t>
            </a:r>
          </a:p>
          <a:p>
            <a:r>
              <a:rPr lang="en-US" sz="2600" dirty="0"/>
              <a:t>Neglect</a:t>
            </a:r>
          </a:p>
        </p:txBody>
      </p:sp>
    </p:spTree>
    <p:extLst>
      <p:ext uri="{BB962C8B-B14F-4D97-AF65-F5344CB8AC3E}">
        <p14:creationId xmlns:p14="http://schemas.microsoft.com/office/powerpoint/2010/main" val="1658369205"/>
      </p:ext>
    </p:extLst>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Coverage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4038600" cy="4656138"/>
          </a:xfrm>
        </p:spPr>
        <p:txBody>
          <a:bodyPr anchor="t" anchorCtr="0">
            <a:normAutofit/>
          </a:bodyPr>
          <a:lstStyle/>
          <a:p>
            <a:r>
              <a:rPr lang="en-US" b="1" dirty="0"/>
              <a:t>Not reimbursed</a:t>
            </a:r>
          </a:p>
          <a:p>
            <a:pPr lvl="1"/>
            <a:r>
              <a:rPr lang="en-US" dirty="0"/>
              <a:t>Travel or transportation</a:t>
            </a:r>
          </a:p>
          <a:p>
            <a:pPr lvl="1"/>
            <a:r>
              <a:rPr lang="en-US" dirty="0"/>
              <a:t>Loss of use</a:t>
            </a:r>
          </a:p>
          <a:p>
            <a:pPr lvl="1"/>
            <a:r>
              <a:rPr lang="en-US" dirty="0"/>
              <a:t>Shop supplies (rags, sanding disks, masking tape, </a:t>
            </a:r>
            <a:r>
              <a:rPr lang="en-US" dirty="0" err="1"/>
              <a:t>etc</a:t>
            </a:r>
            <a:r>
              <a:rPr lang="en-US" dirty="0"/>
              <a:t>)</a:t>
            </a:r>
          </a:p>
          <a:p>
            <a:pPr lvl="1"/>
            <a:r>
              <a:rPr lang="en-US" dirty="0"/>
              <a:t>Maintenance items (fluids, filters, </a:t>
            </a:r>
            <a:r>
              <a:rPr lang="en-US" dirty="0" err="1"/>
              <a:t>etc</a:t>
            </a:r>
            <a:r>
              <a:rPr lang="en-US" dirty="0"/>
              <a:t>)</a:t>
            </a:r>
          </a:p>
          <a:p>
            <a:pPr lvl="1"/>
            <a:r>
              <a:rPr lang="en-US" dirty="0"/>
              <a:t>Tools needed to make a repair</a:t>
            </a:r>
          </a:p>
          <a:p>
            <a:pPr lvl="1"/>
            <a:r>
              <a:rPr lang="en-US" dirty="0"/>
              <a:t>Non-defective part replacements</a:t>
            </a:r>
          </a:p>
        </p:txBody>
      </p:sp>
      <p:sp>
        <p:nvSpPr>
          <p:cNvPr id="4" name="Content Placeholder 3">
            <a:extLst>
              <a:ext uri="{FF2B5EF4-FFF2-40B4-BE49-F238E27FC236}">
                <a16:creationId xmlns:a16="http://schemas.microsoft.com/office/drawing/2014/main" id="{560B87B2-D3A0-4A5D-B62F-C6F4CC73376D}"/>
              </a:ext>
            </a:extLst>
          </p:cNvPr>
          <p:cNvSpPr>
            <a:spLocks noGrp="1"/>
          </p:cNvSpPr>
          <p:nvPr>
            <p:ph sz="half" idx="2"/>
          </p:nvPr>
        </p:nvSpPr>
        <p:spPr>
          <a:xfrm>
            <a:off x="4648200" y="1333500"/>
            <a:ext cx="4038600" cy="4656138"/>
          </a:xfrm>
        </p:spPr>
        <p:txBody>
          <a:bodyPr anchor="t" anchorCtr="0">
            <a:normAutofit/>
          </a:bodyPr>
          <a:lstStyle/>
          <a:p>
            <a:r>
              <a:rPr lang="en-US" b="1" dirty="0"/>
              <a:t>Not reimbursed</a:t>
            </a:r>
          </a:p>
          <a:p>
            <a:pPr lvl="1"/>
            <a:r>
              <a:rPr lang="en-US" dirty="0"/>
              <a:t>Service fees</a:t>
            </a:r>
          </a:p>
          <a:p>
            <a:pPr lvl="1"/>
            <a:r>
              <a:rPr lang="en-US" dirty="0"/>
              <a:t>Prep or cleanup time</a:t>
            </a:r>
          </a:p>
          <a:p>
            <a:pPr lvl="1"/>
            <a:r>
              <a:rPr lang="en-US" dirty="0"/>
              <a:t>Diagnostic or trouble-shooting time</a:t>
            </a:r>
          </a:p>
          <a:p>
            <a:pPr lvl="1"/>
            <a:r>
              <a:rPr lang="en-US" dirty="0"/>
              <a:t>Document prep or admin fees</a:t>
            </a:r>
          </a:p>
          <a:p>
            <a:pPr lvl="1"/>
            <a:r>
              <a:rPr lang="en-US" dirty="0"/>
              <a:t>“Minimum” shop time</a:t>
            </a:r>
          </a:p>
          <a:p>
            <a:pPr lvl="1"/>
            <a:r>
              <a:rPr lang="en-US" dirty="0"/>
              <a:t>Environmental or disposal fees</a:t>
            </a:r>
          </a:p>
          <a:p>
            <a:pPr lvl="1"/>
            <a:r>
              <a:rPr lang="en-US" dirty="0"/>
              <a:t>“Minimum” charges</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10</a:t>
            </a:fld>
            <a:endParaRPr lang="en-US" dirty="0">
              <a:solidFill>
                <a:prstClr val="white">
                  <a:lumMod val="50000"/>
                </a:prstClr>
              </a:solidFill>
            </a:endParaRPr>
          </a:p>
        </p:txBody>
      </p:sp>
    </p:spTree>
    <p:extLst>
      <p:ext uri="{BB962C8B-B14F-4D97-AF65-F5344CB8AC3E}">
        <p14:creationId xmlns:p14="http://schemas.microsoft.com/office/powerpoint/2010/main" val="213785198"/>
      </p:ext>
    </p:extLst>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Coverage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4038600" cy="4457700"/>
          </a:xfrm>
        </p:spPr>
        <p:txBody>
          <a:bodyPr anchor="t" anchorCtr="0">
            <a:normAutofit fontScale="92500"/>
          </a:bodyPr>
          <a:lstStyle/>
          <a:p>
            <a:r>
              <a:rPr lang="en-US" b="1" dirty="0"/>
              <a:t>Not reimbursed</a:t>
            </a:r>
          </a:p>
          <a:p>
            <a:pPr lvl="1"/>
            <a:r>
              <a:rPr lang="en-US" dirty="0"/>
              <a:t>Bay time (the time the unit was “in the bay” and no work was being performed) including paint dry time</a:t>
            </a:r>
          </a:p>
          <a:p>
            <a:pPr lvl="1"/>
            <a:r>
              <a:rPr lang="en-US" dirty="0"/>
              <a:t>Damage (including impacts to the paint from tools, road debris, accidents, </a:t>
            </a:r>
            <a:r>
              <a:rPr lang="en-US" dirty="0" err="1"/>
              <a:t>etc</a:t>
            </a:r>
            <a:r>
              <a:rPr lang="en-US" dirty="0"/>
              <a:t>)</a:t>
            </a:r>
          </a:p>
          <a:p>
            <a:pPr lvl="1"/>
            <a:r>
              <a:rPr lang="en-US" dirty="0"/>
              <a:t>Damage caused by neglect to perform PM or proper repairs in a timely manner</a:t>
            </a:r>
          </a:p>
          <a:p>
            <a:pPr lvl="1"/>
            <a:r>
              <a:rPr lang="en-US" dirty="0"/>
              <a:t>Customer or 3</a:t>
            </a:r>
            <a:r>
              <a:rPr lang="en-US" baseline="30000" dirty="0"/>
              <a:t>rd</a:t>
            </a:r>
            <a:r>
              <a:rPr lang="en-US" dirty="0"/>
              <a:t> party labor</a:t>
            </a:r>
          </a:p>
          <a:p>
            <a:pPr lvl="1"/>
            <a:endParaRPr lang="en-US" dirty="0"/>
          </a:p>
        </p:txBody>
      </p:sp>
      <p:sp>
        <p:nvSpPr>
          <p:cNvPr id="4" name="Content Placeholder 3">
            <a:extLst>
              <a:ext uri="{FF2B5EF4-FFF2-40B4-BE49-F238E27FC236}">
                <a16:creationId xmlns:a16="http://schemas.microsoft.com/office/drawing/2014/main" id="{560B87B2-D3A0-4A5D-B62F-C6F4CC73376D}"/>
              </a:ext>
            </a:extLst>
          </p:cNvPr>
          <p:cNvSpPr>
            <a:spLocks noGrp="1"/>
          </p:cNvSpPr>
          <p:nvPr>
            <p:ph sz="half" idx="2"/>
          </p:nvPr>
        </p:nvSpPr>
        <p:spPr>
          <a:xfrm>
            <a:off x="4648200" y="1333500"/>
            <a:ext cx="4038600" cy="4457700"/>
          </a:xfrm>
        </p:spPr>
        <p:txBody>
          <a:bodyPr anchor="t" anchorCtr="0">
            <a:normAutofit fontScale="92500"/>
          </a:bodyPr>
          <a:lstStyle/>
          <a:p>
            <a:r>
              <a:rPr lang="en-US" b="1" dirty="0"/>
              <a:t>Not reimbursed</a:t>
            </a:r>
          </a:p>
          <a:p>
            <a:pPr lvl="1"/>
            <a:r>
              <a:rPr lang="en-US" dirty="0"/>
              <a:t>Expedite fees or expedite costs (including expedited freight)</a:t>
            </a:r>
          </a:p>
          <a:p>
            <a:pPr lvl="1"/>
            <a:r>
              <a:rPr lang="en-US" dirty="0"/>
              <a:t>Dealer workmanship (including Dealer mount errors)</a:t>
            </a:r>
          </a:p>
          <a:p>
            <a:pPr lvl="1"/>
            <a:r>
              <a:rPr lang="en-US" dirty="0"/>
              <a:t>Customer specified or supplied equipment</a:t>
            </a:r>
          </a:p>
          <a:p>
            <a:pPr lvl="1"/>
            <a:r>
              <a:rPr lang="en-US" dirty="0"/>
              <a:t>“Requirements” that are not on the PO</a:t>
            </a:r>
          </a:p>
          <a:p>
            <a:pPr lvl="1"/>
            <a:r>
              <a:rPr lang="en-US" dirty="0"/>
              <a:t>Taxes</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11</a:t>
            </a:fld>
            <a:endParaRPr lang="en-US" dirty="0">
              <a:solidFill>
                <a:prstClr val="white">
                  <a:lumMod val="50000"/>
                </a:prstClr>
              </a:solidFill>
            </a:endParaRPr>
          </a:p>
        </p:txBody>
      </p:sp>
    </p:spTree>
    <p:extLst>
      <p:ext uri="{BB962C8B-B14F-4D97-AF65-F5344CB8AC3E}">
        <p14:creationId xmlns:p14="http://schemas.microsoft.com/office/powerpoint/2010/main" val="1214760449"/>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Claim Requirements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656138"/>
          </a:xfrm>
        </p:spPr>
        <p:txBody>
          <a:bodyPr anchor="t" anchorCtr="0">
            <a:normAutofit lnSpcReduction="10000"/>
          </a:bodyPr>
          <a:lstStyle/>
          <a:p>
            <a:r>
              <a:rPr lang="en-US" b="1" dirty="0"/>
              <a:t>Claim must include:</a:t>
            </a:r>
          </a:p>
          <a:p>
            <a:pPr lvl="1"/>
            <a:r>
              <a:rPr lang="en-US" dirty="0"/>
              <a:t>PNs and Part cost</a:t>
            </a:r>
          </a:p>
          <a:p>
            <a:pPr lvl="1"/>
            <a:r>
              <a:rPr lang="en-US" dirty="0"/>
              <a:t>Repair Labor hours</a:t>
            </a:r>
          </a:p>
          <a:p>
            <a:pPr lvl="1"/>
            <a:r>
              <a:rPr lang="en-US" dirty="0"/>
              <a:t>Repair Labor rate</a:t>
            </a:r>
          </a:p>
          <a:p>
            <a:pPr lvl="1"/>
            <a:r>
              <a:rPr lang="en-US" dirty="0"/>
              <a:t>1-way ground freight if reimbursement desired</a:t>
            </a:r>
          </a:p>
          <a:p>
            <a:pPr lvl="2"/>
            <a:r>
              <a:rPr lang="en-US" dirty="0"/>
              <a:t>(can cover 2-way freight on out-of-box defects)</a:t>
            </a:r>
          </a:p>
          <a:p>
            <a:pPr lvl="1"/>
            <a:r>
              <a:rPr lang="en-US" dirty="0"/>
              <a:t>Description of the defect found and the repair labor performed</a:t>
            </a:r>
          </a:p>
          <a:p>
            <a:pPr lvl="2"/>
            <a:r>
              <a:rPr lang="en-US" dirty="0"/>
              <a:t>Enough detail that it is clear there is a defect in Auto Crane materials or workmanship</a:t>
            </a:r>
          </a:p>
          <a:p>
            <a:pPr lvl="1"/>
            <a:r>
              <a:rPr lang="en-US" dirty="0"/>
              <a:t>Proof of in-service (bill of sale) if the product is beyond 2 years from the manufacture date</a:t>
            </a:r>
          </a:p>
          <a:p>
            <a:pPr lvl="1"/>
            <a:endParaRPr lang="en-US" dirty="0"/>
          </a:p>
          <a:p>
            <a:pPr lvl="1"/>
            <a:endParaRPr lang="en-US" dirty="0"/>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12</a:t>
            </a:fld>
            <a:endParaRPr lang="en-US" dirty="0">
              <a:solidFill>
                <a:prstClr val="white">
                  <a:lumMod val="50000"/>
                </a:prstClr>
              </a:solidFill>
            </a:endParaRPr>
          </a:p>
        </p:txBody>
      </p:sp>
    </p:spTree>
    <p:extLst>
      <p:ext uri="{BB962C8B-B14F-4D97-AF65-F5344CB8AC3E}">
        <p14:creationId xmlns:p14="http://schemas.microsoft.com/office/powerpoint/2010/main" val="704848857"/>
      </p:ext>
    </p:extLst>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587CF-2348-49C5-BD01-EB490BC15669}"/>
              </a:ext>
            </a:extLst>
          </p:cNvPr>
          <p:cNvSpPr>
            <a:spLocks noGrp="1"/>
          </p:cNvSpPr>
          <p:nvPr>
            <p:ph type="title"/>
          </p:nvPr>
        </p:nvSpPr>
        <p:spPr/>
        <p:txBody>
          <a:bodyPr/>
          <a:lstStyle/>
          <a:p>
            <a:r>
              <a:rPr lang="en-US" dirty="0"/>
              <a:t>“Good” claim examples</a:t>
            </a:r>
          </a:p>
        </p:txBody>
      </p:sp>
      <p:sp>
        <p:nvSpPr>
          <p:cNvPr id="5" name="Slide Number Placeholder 4">
            <a:extLst>
              <a:ext uri="{FF2B5EF4-FFF2-40B4-BE49-F238E27FC236}">
                <a16:creationId xmlns:a16="http://schemas.microsoft.com/office/drawing/2014/main" id="{3075B30D-0EDE-4501-BEEB-D020BC2730C6}"/>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13</a:t>
            </a:fld>
            <a:endParaRPr lang="en-US" dirty="0">
              <a:solidFill>
                <a:prstClr val="white">
                  <a:lumMod val="50000"/>
                </a:prstClr>
              </a:solidFill>
            </a:endParaRPr>
          </a:p>
        </p:txBody>
      </p:sp>
      <p:sp>
        <p:nvSpPr>
          <p:cNvPr id="4" name="Content Placeholder 3">
            <a:extLst>
              <a:ext uri="{FF2B5EF4-FFF2-40B4-BE49-F238E27FC236}">
                <a16:creationId xmlns:a16="http://schemas.microsoft.com/office/drawing/2014/main" id="{DDD0D0DC-3F7A-41FF-BC25-D7C9F127BC29}"/>
              </a:ext>
            </a:extLst>
          </p:cNvPr>
          <p:cNvSpPr>
            <a:spLocks noGrp="1"/>
          </p:cNvSpPr>
          <p:nvPr>
            <p:ph sz="half" idx="1"/>
          </p:nvPr>
        </p:nvSpPr>
        <p:spPr>
          <a:xfrm>
            <a:off x="457200" y="1333500"/>
            <a:ext cx="8229600" cy="4610100"/>
          </a:xfrm>
        </p:spPr>
        <p:txBody>
          <a:bodyPr>
            <a:normAutofit/>
          </a:bodyPr>
          <a:lstStyle/>
          <a:p>
            <a:pPr marL="230188" indent="-230188"/>
            <a:r>
              <a:rPr lang="en-US" dirty="0"/>
              <a:t>CS Outrigger leg cylinder bleeds down over time</a:t>
            </a:r>
          </a:p>
          <a:p>
            <a:pPr marL="230188" indent="-230188"/>
            <a:r>
              <a:rPr lang="en-US" dirty="0"/>
              <a:t>Cord reel would not retract after extending boom</a:t>
            </a:r>
          </a:p>
          <a:p>
            <a:pPr marL="230188" indent="-230188"/>
            <a:r>
              <a:rPr lang="en-US" dirty="0"/>
              <a:t>Transmitter would not power on, even with fresh batteries</a:t>
            </a:r>
          </a:p>
          <a:p>
            <a:pPr marL="230188" indent="-230188"/>
            <a:r>
              <a:rPr lang="en-US" dirty="0"/>
              <a:t>Rotation motor was leaking at one of the joints and was replaced</a:t>
            </a:r>
          </a:p>
          <a:p>
            <a:pPr marL="230188" indent="-230188"/>
            <a:r>
              <a:rPr lang="en-US" dirty="0"/>
              <a:t>Crane not functioning, diagnosed with AC Tech Support and determined a relay was defective</a:t>
            </a:r>
          </a:p>
          <a:p>
            <a:pPr marL="230188" indent="-230188"/>
            <a:r>
              <a:rPr lang="en-US" dirty="0"/>
              <a:t>Door prop </a:t>
            </a:r>
            <a:r>
              <a:rPr lang="en-US" dirty="0" err="1"/>
              <a:t>assy</a:t>
            </a:r>
            <a:r>
              <a:rPr lang="en-US" dirty="0"/>
              <a:t> failed in service</a:t>
            </a:r>
          </a:p>
          <a:p>
            <a:endParaRPr lang="en-US" dirty="0"/>
          </a:p>
        </p:txBody>
      </p:sp>
    </p:spTree>
    <p:extLst>
      <p:ext uri="{BB962C8B-B14F-4D97-AF65-F5344CB8AC3E}">
        <p14:creationId xmlns:p14="http://schemas.microsoft.com/office/powerpoint/2010/main" val="1129254454"/>
      </p:ext>
    </p:ext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587CF-2348-49C5-BD01-EB490BC15669}"/>
              </a:ext>
            </a:extLst>
          </p:cNvPr>
          <p:cNvSpPr>
            <a:spLocks noGrp="1"/>
          </p:cNvSpPr>
          <p:nvPr>
            <p:ph type="title"/>
          </p:nvPr>
        </p:nvSpPr>
        <p:spPr/>
        <p:txBody>
          <a:bodyPr/>
          <a:lstStyle/>
          <a:p>
            <a:r>
              <a:rPr lang="en-US" dirty="0"/>
              <a:t>“Problematic” claim examples</a:t>
            </a:r>
          </a:p>
        </p:txBody>
      </p:sp>
      <p:sp>
        <p:nvSpPr>
          <p:cNvPr id="5" name="Slide Number Placeholder 4">
            <a:extLst>
              <a:ext uri="{FF2B5EF4-FFF2-40B4-BE49-F238E27FC236}">
                <a16:creationId xmlns:a16="http://schemas.microsoft.com/office/drawing/2014/main" id="{3075B30D-0EDE-4501-BEEB-D020BC2730C6}"/>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14</a:t>
            </a:fld>
            <a:endParaRPr lang="en-US" dirty="0">
              <a:solidFill>
                <a:prstClr val="white">
                  <a:lumMod val="50000"/>
                </a:prstClr>
              </a:solidFill>
            </a:endParaRPr>
          </a:p>
        </p:txBody>
      </p:sp>
      <p:sp>
        <p:nvSpPr>
          <p:cNvPr id="4" name="Content Placeholder 3">
            <a:extLst>
              <a:ext uri="{FF2B5EF4-FFF2-40B4-BE49-F238E27FC236}">
                <a16:creationId xmlns:a16="http://schemas.microsoft.com/office/drawing/2014/main" id="{0BA8D6D8-AE3A-460B-9496-48AAA0C33C79}"/>
              </a:ext>
            </a:extLst>
          </p:cNvPr>
          <p:cNvSpPr>
            <a:spLocks noGrp="1"/>
          </p:cNvSpPr>
          <p:nvPr>
            <p:ph sz="half" idx="1"/>
          </p:nvPr>
        </p:nvSpPr>
        <p:spPr>
          <a:xfrm>
            <a:off x="457200" y="1333500"/>
            <a:ext cx="4038600" cy="4602610"/>
          </a:xfrm>
        </p:spPr>
        <p:txBody>
          <a:bodyPr>
            <a:normAutofit fontScale="92500" lnSpcReduction="10000"/>
          </a:bodyPr>
          <a:lstStyle/>
          <a:p>
            <a:r>
              <a:rPr lang="en-US" dirty="0"/>
              <a:t>Inspected body for warp at wheel well</a:t>
            </a:r>
          </a:p>
          <a:p>
            <a:r>
              <a:rPr lang="en-US" dirty="0"/>
              <a:t>Bumper tube not painted inside</a:t>
            </a:r>
          </a:p>
          <a:p>
            <a:r>
              <a:rPr lang="en-US" dirty="0"/>
              <a:t>Crane was received with a bent bail</a:t>
            </a:r>
          </a:p>
          <a:p>
            <a:r>
              <a:rPr lang="en-US" dirty="0" err="1"/>
              <a:t>Hyd</a:t>
            </a:r>
            <a:r>
              <a:rPr lang="en-US" dirty="0"/>
              <a:t> hose leaked. Made a replacement in our hose shop</a:t>
            </a:r>
          </a:p>
          <a:p>
            <a:r>
              <a:rPr lang="en-US" dirty="0"/>
              <a:t>Replaced rotation stop switch </a:t>
            </a:r>
            <a:r>
              <a:rPr lang="en-US" dirty="0" err="1"/>
              <a:t>assy</a:t>
            </a:r>
            <a:endParaRPr lang="en-US" dirty="0"/>
          </a:p>
          <a:p>
            <a:endParaRPr lang="en-US" dirty="0"/>
          </a:p>
        </p:txBody>
      </p:sp>
      <p:sp>
        <p:nvSpPr>
          <p:cNvPr id="10" name="Content Placeholder 9">
            <a:extLst>
              <a:ext uri="{FF2B5EF4-FFF2-40B4-BE49-F238E27FC236}">
                <a16:creationId xmlns:a16="http://schemas.microsoft.com/office/drawing/2014/main" id="{634A7306-0573-4400-9F48-48CABD7DE24C}"/>
              </a:ext>
            </a:extLst>
          </p:cNvPr>
          <p:cNvSpPr>
            <a:spLocks noGrp="1"/>
          </p:cNvSpPr>
          <p:nvPr>
            <p:ph sz="half" idx="2"/>
          </p:nvPr>
        </p:nvSpPr>
        <p:spPr>
          <a:xfrm>
            <a:off x="4648200" y="1333500"/>
            <a:ext cx="4038600" cy="4602610"/>
          </a:xfrm>
        </p:spPr>
        <p:txBody>
          <a:bodyPr>
            <a:normAutofit fontScale="92500" lnSpcReduction="10000"/>
          </a:bodyPr>
          <a:lstStyle/>
          <a:p>
            <a:r>
              <a:rPr lang="en-US" dirty="0"/>
              <a:t>Inspection is diagnostic</a:t>
            </a:r>
          </a:p>
          <a:p>
            <a:r>
              <a:rPr lang="en-US" dirty="0"/>
              <a:t>Standard Auto Crane design – not a defect (unless on PO)</a:t>
            </a:r>
          </a:p>
          <a:p>
            <a:r>
              <a:rPr lang="en-US" dirty="0"/>
              <a:t>Freight damage - file a freight claim</a:t>
            </a:r>
          </a:p>
          <a:p>
            <a:r>
              <a:rPr lang="en-US" dirty="0"/>
              <a:t>Aftermarket parts not reimbursed (labor can be)</a:t>
            </a:r>
          </a:p>
          <a:p>
            <a:r>
              <a:rPr lang="en-US" dirty="0"/>
              <a:t>No description of the defect</a:t>
            </a:r>
          </a:p>
        </p:txBody>
      </p:sp>
      <p:cxnSp>
        <p:nvCxnSpPr>
          <p:cNvPr id="15" name="Straight Arrow Connector 14">
            <a:extLst>
              <a:ext uri="{FF2B5EF4-FFF2-40B4-BE49-F238E27FC236}">
                <a16:creationId xmlns:a16="http://schemas.microsoft.com/office/drawing/2014/main" id="{C2EE8053-8876-499E-BD6C-D098791A523E}"/>
              </a:ext>
            </a:extLst>
          </p:cNvPr>
          <p:cNvCxnSpPr>
            <a:cxnSpLocks/>
          </p:cNvCxnSpPr>
          <p:nvPr/>
        </p:nvCxnSpPr>
        <p:spPr>
          <a:xfrm flipH="1" flipV="1">
            <a:off x="4038600" y="1663788"/>
            <a:ext cx="609600" cy="9816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2143F739-D9FB-4A7A-BA2B-C8C7A902EAF7}"/>
              </a:ext>
            </a:extLst>
          </p:cNvPr>
          <p:cNvCxnSpPr>
            <a:cxnSpLocks/>
          </p:cNvCxnSpPr>
          <p:nvPr/>
        </p:nvCxnSpPr>
        <p:spPr>
          <a:xfrm flipH="1">
            <a:off x="4343400" y="2286000"/>
            <a:ext cx="313820"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F7032991-DD92-4BE4-ADF8-E2FB153F95B0}"/>
              </a:ext>
            </a:extLst>
          </p:cNvPr>
          <p:cNvCxnSpPr>
            <a:cxnSpLocks/>
          </p:cNvCxnSpPr>
          <p:nvPr/>
        </p:nvCxnSpPr>
        <p:spPr>
          <a:xfrm flipH="1">
            <a:off x="4343400" y="4267200"/>
            <a:ext cx="304800"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10C15516-239E-4DA0-A453-692B22B52727}"/>
              </a:ext>
            </a:extLst>
          </p:cNvPr>
          <p:cNvCxnSpPr>
            <a:cxnSpLocks/>
          </p:cNvCxnSpPr>
          <p:nvPr/>
        </p:nvCxnSpPr>
        <p:spPr>
          <a:xfrm flipH="1" flipV="1">
            <a:off x="4200020" y="3276600"/>
            <a:ext cx="448180" cy="15240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D844A77-258E-4780-A990-B8DD4F552E3D}"/>
              </a:ext>
            </a:extLst>
          </p:cNvPr>
          <p:cNvCxnSpPr>
            <a:cxnSpLocks/>
          </p:cNvCxnSpPr>
          <p:nvPr/>
        </p:nvCxnSpPr>
        <p:spPr>
          <a:xfrm flipH="1" flipV="1">
            <a:off x="4200020" y="5092570"/>
            <a:ext cx="427326" cy="605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4044819"/>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Claim Requirements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457700"/>
          </a:xfrm>
        </p:spPr>
        <p:txBody>
          <a:bodyPr anchor="t" anchorCtr="0">
            <a:normAutofit fontScale="92500" lnSpcReduction="10000"/>
          </a:bodyPr>
          <a:lstStyle/>
          <a:p>
            <a:r>
              <a:rPr lang="en-US" b="1" dirty="0"/>
              <a:t>Warranty pays at the conclusion of the work:</a:t>
            </a:r>
          </a:p>
          <a:p>
            <a:pPr lvl="1"/>
            <a:r>
              <a:rPr lang="en-US" dirty="0"/>
              <a:t>Submit when the work is complete</a:t>
            </a:r>
          </a:p>
          <a:p>
            <a:pPr lvl="2"/>
            <a:r>
              <a:rPr lang="en-US" dirty="0"/>
              <a:t>For no charge parts requests, you must submit the form in advance for the parts and then notify us when the work is complete for the labor credit (see next slide)</a:t>
            </a:r>
          </a:p>
          <a:p>
            <a:r>
              <a:rPr lang="en-US" b="1" dirty="0"/>
              <a:t>The Dealer should remain in the driver’s seat</a:t>
            </a:r>
          </a:p>
          <a:p>
            <a:pPr lvl="1"/>
            <a:r>
              <a:rPr lang="en-US" dirty="0"/>
              <a:t>Do not let your RSM or the customer offer to handle this for you.</a:t>
            </a:r>
          </a:p>
          <a:p>
            <a:pPr>
              <a:lnSpc>
                <a:spcPct val="100000"/>
              </a:lnSpc>
            </a:pPr>
            <a:r>
              <a:rPr lang="en-US" b="1" dirty="0"/>
              <a:t>There is currently a hold process for some claims</a:t>
            </a:r>
          </a:p>
          <a:p>
            <a:pPr lvl="1"/>
            <a:r>
              <a:rPr lang="en-US" dirty="0"/>
              <a:t>If you have not received a credit within 3 business days of filing the claim, you should check with your RSM as the claim is likely awaiting their approval</a:t>
            </a:r>
          </a:p>
          <a:p>
            <a:pPr lvl="1"/>
            <a:endParaRPr lang="en-US" dirty="0"/>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15</a:t>
            </a:fld>
            <a:endParaRPr lang="en-US" dirty="0">
              <a:solidFill>
                <a:prstClr val="white">
                  <a:lumMod val="50000"/>
                </a:prstClr>
              </a:solidFill>
            </a:endParaRPr>
          </a:p>
        </p:txBody>
      </p:sp>
    </p:spTree>
    <p:extLst>
      <p:ext uri="{BB962C8B-B14F-4D97-AF65-F5344CB8AC3E}">
        <p14:creationId xmlns:p14="http://schemas.microsoft.com/office/powerpoint/2010/main" val="4197740314"/>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Claim Requirements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457700"/>
          </a:xfrm>
        </p:spPr>
        <p:txBody>
          <a:bodyPr anchor="t" anchorCtr="0">
            <a:normAutofit fontScale="92500" lnSpcReduction="20000"/>
          </a:bodyPr>
          <a:lstStyle/>
          <a:p>
            <a:r>
              <a:rPr lang="en-US" b="1" dirty="0"/>
              <a:t>No charge parts:</a:t>
            </a:r>
          </a:p>
          <a:p>
            <a:pPr lvl="1"/>
            <a:r>
              <a:rPr lang="en-US" dirty="0"/>
              <a:t>The Auto Crane warranty policy is built around dealers carrying service stock</a:t>
            </a:r>
          </a:p>
          <a:p>
            <a:pPr lvl="1"/>
            <a:r>
              <a:rPr lang="en-US" dirty="0"/>
              <a:t>If a dealer desires no charge parts under warranty:</a:t>
            </a:r>
          </a:p>
          <a:p>
            <a:pPr lvl="2"/>
            <a:r>
              <a:rPr lang="en-US" dirty="0"/>
              <a:t>Submit the warranty request in advance of the repair and clearly indicate that no charge parts are requested IN ADDITION to the defect description</a:t>
            </a:r>
          </a:p>
          <a:p>
            <a:pPr lvl="2"/>
            <a:r>
              <a:rPr lang="en-US" dirty="0"/>
              <a:t>Clearly indicate the ship-to address</a:t>
            </a:r>
          </a:p>
          <a:p>
            <a:pPr lvl="1"/>
            <a:r>
              <a:rPr lang="en-US" dirty="0"/>
              <a:t>No charge warranty orders are standard orders with standard lead time and standard ground freight, shipped no charge</a:t>
            </a:r>
          </a:p>
          <a:p>
            <a:pPr lvl="1"/>
            <a:r>
              <a:rPr lang="en-US" dirty="0"/>
              <a:t>If the Dealer needs expedited parts due to not holding service stock, they should order with a PO and submit for reimbursement</a:t>
            </a:r>
          </a:p>
          <a:p>
            <a:pPr lvl="2"/>
            <a:r>
              <a:rPr lang="en-US" dirty="0"/>
              <a:t>Expedited freight and expedite fees are not reimbursed under warranty</a:t>
            </a:r>
          </a:p>
          <a:p>
            <a:pPr lvl="1"/>
            <a:endParaRPr lang="en-US" dirty="0"/>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16</a:t>
            </a:fld>
            <a:endParaRPr lang="en-US" dirty="0">
              <a:solidFill>
                <a:prstClr val="white">
                  <a:lumMod val="50000"/>
                </a:prstClr>
              </a:solidFill>
            </a:endParaRPr>
          </a:p>
        </p:txBody>
      </p:sp>
    </p:spTree>
    <p:extLst>
      <p:ext uri="{BB962C8B-B14F-4D97-AF65-F5344CB8AC3E}">
        <p14:creationId xmlns:p14="http://schemas.microsoft.com/office/powerpoint/2010/main" val="1305290718"/>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Claim Requirements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457700"/>
          </a:xfrm>
        </p:spPr>
        <p:txBody>
          <a:bodyPr anchor="t" anchorCtr="0">
            <a:normAutofit/>
          </a:bodyPr>
          <a:lstStyle/>
          <a:p>
            <a:r>
              <a:rPr lang="en-US" b="1" dirty="0"/>
              <a:t>Part return:</a:t>
            </a:r>
          </a:p>
          <a:p>
            <a:pPr lvl="1"/>
            <a:r>
              <a:rPr lang="en-US" dirty="0"/>
              <a:t>Unless pre-approved by warranty, defective part return is always required</a:t>
            </a:r>
          </a:p>
          <a:p>
            <a:pPr lvl="2"/>
            <a:r>
              <a:rPr lang="en-US" dirty="0"/>
              <a:t>Except for out-of-box defects, the customer is responsible for return freight cost</a:t>
            </a:r>
          </a:p>
          <a:p>
            <a:pPr lvl="1"/>
            <a:r>
              <a:rPr lang="en-US" dirty="0"/>
              <a:t>Issuance of the credit in advance of the part return is at the direction of our CEO to assist our Dealers in their financial processes – it does NOT mean “scrap the part”</a:t>
            </a:r>
          </a:p>
          <a:p>
            <a:pPr lvl="1"/>
            <a:r>
              <a:rPr lang="en-US" dirty="0"/>
              <a:t>If there is a question (i.e. low cost parts), contact warranty – we will not ask you to return something we will just scrap here</a:t>
            </a:r>
          </a:p>
          <a:p>
            <a:pPr lvl="1"/>
            <a:endParaRPr lang="en-US" dirty="0"/>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17</a:t>
            </a:fld>
            <a:endParaRPr lang="en-US" dirty="0">
              <a:solidFill>
                <a:prstClr val="white">
                  <a:lumMod val="50000"/>
                </a:prstClr>
              </a:solidFill>
            </a:endParaRPr>
          </a:p>
        </p:txBody>
      </p:sp>
    </p:spTree>
    <p:extLst>
      <p:ext uri="{BB962C8B-B14F-4D97-AF65-F5344CB8AC3E}">
        <p14:creationId xmlns:p14="http://schemas.microsoft.com/office/powerpoint/2010/main" val="2913515352"/>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Invoices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656138"/>
          </a:xfrm>
        </p:spPr>
        <p:txBody>
          <a:bodyPr anchor="t" anchorCtr="0">
            <a:normAutofit/>
          </a:bodyPr>
          <a:lstStyle/>
          <a:p>
            <a:r>
              <a:rPr lang="en-US" b="1" dirty="0"/>
              <a:t>Per the Auto Crane warranty policy:</a:t>
            </a:r>
          </a:p>
          <a:p>
            <a:pPr lvl="1"/>
            <a:r>
              <a:rPr lang="en-US" dirty="0"/>
              <a:t>“No claim will be allowed unless [the Auto Crane Warranty Request Form] has been properly executed and approved by Auto Crane”</a:t>
            </a:r>
          </a:p>
          <a:p>
            <a:pPr lvl="2"/>
            <a:r>
              <a:rPr lang="en-US" dirty="0"/>
              <a:t>Invoices for warranty work will not be considered or responded to – only the Auto Crane Warranty Request form will receive warranty consideration</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18</a:t>
            </a:fld>
            <a:endParaRPr lang="en-US" dirty="0">
              <a:solidFill>
                <a:prstClr val="white">
                  <a:lumMod val="50000"/>
                </a:prstClr>
              </a:solidFill>
            </a:endParaRPr>
          </a:p>
        </p:txBody>
      </p:sp>
    </p:spTree>
    <p:extLst>
      <p:ext uri="{BB962C8B-B14F-4D97-AF65-F5344CB8AC3E}">
        <p14:creationId xmlns:p14="http://schemas.microsoft.com/office/powerpoint/2010/main" val="109585691"/>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Feedback</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533900"/>
          </a:xfrm>
        </p:spPr>
        <p:txBody>
          <a:bodyPr anchor="t" anchorCtr="0">
            <a:normAutofit fontScale="77500" lnSpcReduction="20000"/>
          </a:bodyPr>
          <a:lstStyle/>
          <a:p>
            <a:r>
              <a:rPr lang="en-US" dirty="0"/>
              <a:t>The current version of the Warranty Request form (Rev 4) is available by logging into the Dealer Portal at AutoCrane.us</a:t>
            </a:r>
          </a:p>
          <a:p>
            <a:r>
              <a:rPr lang="en-US" dirty="0"/>
              <a:t>Use this form </a:t>
            </a:r>
            <a:r>
              <a:rPr lang="en-US" u="sng" dirty="0"/>
              <a:t>and</a:t>
            </a:r>
            <a:r>
              <a:rPr lang="en-US" dirty="0"/>
              <a:t> include their email address as indicated</a:t>
            </a:r>
          </a:p>
          <a:p>
            <a:pPr lvl="1"/>
            <a:r>
              <a:rPr lang="en-US" dirty="0"/>
              <a:t>Please write legibly or type the email address</a:t>
            </a:r>
          </a:p>
          <a:p>
            <a:pPr lvl="1"/>
            <a:r>
              <a:rPr lang="en-US" dirty="0"/>
              <a:t>The Rev 4 Warranty Request is a fillable form so can be done electronically.</a:t>
            </a:r>
          </a:p>
          <a:p>
            <a:r>
              <a:rPr lang="en-US" sz="2400" dirty="0">
                <a:ea typeface="ＭＳ Ｐゴシック" pitchFamily="-65" charset="-128"/>
              </a:rPr>
              <a:t>Auto Crane will provide feedback via email once the claim has been processed.  Feedback includes:</a:t>
            </a:r>
          </a:p>
          <a:p>
            <a:pPr lvl="1"/>
            <a:r>
              <a:rPr lang="en-US" dirty="0"/>
              <a:t>Findings</a:t>
            </a:r>
          </a:p>
          <a:p>
            <a:pPr lvl="1"/>
            <a:r>
              <a:rPr lang="en-US" dirty="0"/>
              <a:t>Warranty Amounts approved by Category (Labor, Freight, etc.)</a:t>
            </a:r>
          </a:p>
          <a:p>
            <a:pPr lvl="1"/>
            <a:r>
              <a:rPr lang="en-US" dirty="0"/>
              <a:t>Credit Memo #</a:t>
            </a:r>
          </a:p>
          <a:p>
            <a:pPr lvl="1"/>
            <a:r>
              <a:rPr lang="en-US" dirty="0"/>
              <a:t>Auto Crane Team Member processing the claim</a:t>
            </a:r>
          </a:p>
          <a:p>
            <a:pPr lvl="1"/>
            <a:r>
              <a:rPr lang="en-US" dirty="0"/>
              <a:t>Date claim was processed</a:t>
            </a:r>
          </a:p>
          <a:p>
            <a:r>
              <a:rPr lang="en-US" sz="2400" dirty="0">
                <a:ea typeface="ＭＳ Ｐゴシック" pitchFamily="-65" charset="-128"/>
              </a:rPr>
              <a:t>Contact your RSM if you need assistance in accessing the Dealer Portal</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19</a:t>
            </a:fld>
            <a:endParaRPr lang="en-US" dirty="0">
              <a:solidFill>
                <a:prstClr val="white">
                  <a:lumMod val="50000"/>
                </a:prstClr>
              </a:solidFill>
            </a:endParaRPr>
          </a:p>
        </p:txBody>
      </p:sp>
    </p:spTree>
    <p:extLst>
      <p:ext uri="{BB962C8B-B14F-4D97-AF65-F5344CB8AC3E}">
        <p14:creationId xmlns:p14="http://schemas.microsoft.com/office/powerpoint/2010/main" val="1723792886"/>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Pinnacle Plus Dealers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533900"/>
          </a:xfrm>
        </p:spPr>
        <p:txBody>
          <a:bodyPr anchor="t" anchorCtr="0">
            <a:normAutofit fontScale="70000" lnSpcReduction="20000"/>
          </a:bodyPr>
          <a:lstStyle/>
          <a:p>
            <a:r>
              <a:rPr lang="en-US" dirty="0"/>
              <a:t>A tracking spreadsheet is set up for Pinnacle Plus (P+) Dealers that lists 1% of their prior year’s sales</a:t>
            </a:r>
          </a:p>
          <a:p>
            <a:r>
              <a:rPr lang="en-US" dirty="0"/>
              <a:t>Excess repair labor for valid warranty claims is covered “no questions asked” as long as the P+ account is not empty</a:t>
            </a:r>
          </a:p>
          <a:p>
            <a:r>
              <a:rPr lang="en-US" dirty="0"/>
              <a:t>The total amount reimbursed from each claim is deducted from the P+ amount for the Dealer each time a claim is filed</a:t>
            </a:r>
          </a:p>
          <a:p>
            <a:r>
              <a:rPr lang="en-US" dirty="0"/>
              <a:t>Once the P+ account becomes empty, standard warranty terms apply for the remainder of the year</a:t>
            </a:r>
          </a:p>
          <a:p>
            <a:r>
              <a:rPr lang="en-US" dirty="0"/>
              <a:t>The fund is reset each year – unused amounts are deleted from the spreadsheet</a:t>
            </a:r>
          </a:p>
          <a:p>
            <a:pPr lvl="1"/>
            <a:r>
              <a:rPr lang="en-US" dirty="0"/>
              <a:t>You may contact warranty at any time for P+ account balance</a:t>
            </a:r>
          </a:p>
          <a:p>
            <a:r>
              <a:rPr lang="en-US" dirty="0"/>
              <a:t>P+ account cannot be used to violate the warranty policy (for example, to cover diagnostic time or aftermarket parts)</a:t>
            </a:r>
          </a:p>
          <a:p>
            <a:r>
              <a:rPr lang="en-US" dirty="0"/>
              <a:t>Contact your RSM for additional information on Pinnacle Plus</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20</a:t>
            </a:fld>
            <a:endParaRPr lang="en-US" dirty="0">
              <a:solidFill>
                <a:prstClr val="white">
                  <a:lumMod val="50000"/>
                </a:prstClr>
              </a:solidFill>
            </a:endParaRPr>
          </a:p>
        </p:txBody>
      </p:sp>
    </p:spTree>
    <p:extLst>
      <p:ext uri="{BB962C8B-B14F-4D97-AF65-F5344CB8AC3E}">
        <p14:creationId xmlns:p14="http://schemas.microsoft.com/office/powerpoint/2010/main" val="552182202"/>
      </p:ext>
    </p:extLst>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Back End Processes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533900"/>
          </a:xfrm>
        </p:spPr>
        <p:txBody>
          <a:bodyPr anchor="t" anchorCtr="0">
            <a:normAutofit fontScale="77500" lnSpcReduction="20000"/>
          </a:bodyPr>
          <a:lstStyle/>
          <a:p>
            <a:r>
              <a:rPr lang="en-US" dirty="0"/>
              <a:t>Warranty data is extensively used for quality improvement meetings, quarterly management reviews, etc.</a:t>
            </a:r>
          </a:p>
          <a:p>
            <a:pPr lvl="1"/>
            <a:r>
              <a:rPr lang="en-US" dirty="0"/>
              <a:t>Every returned defective part generates a supplier rejection that supply uses to manage the supply base and drive improvement in their products</a:t>
            </a:r>
          </a:p>
          <a:p>
            <a:r>
              <a:rPr lang="en-US" dirty="0"/>
              <a:t>Warranty decisions on provided information represent a full reimbursement per the terms of the Auto Crane warranty policy based on the information submitted by the Dealer</a:t>
            </a:r>
          </a:p>
          <a:p>
            <a:pPr lvl="1"/>
            <a:r>
              <a:rPr lang="en-US" dirty="0"/>
              <a:t>If additional information becomes available from what was originally submitted, it can be considered</a:t>
            </a:r>
          </a:p>
          <a:p>
            <a:r>
              <a:rPr lang="en-US" dirty="0"/>
              <a:t>Less than a full reimbursement is usually caused by:</a:t>
            </a:r>
          </a:p>
          <a:p>
            <a:pPr lvl="1"/>
            <a:r>
              <a:rPr lang="en-US" dirty="0"/>
              <a:t>Non-warranty items listed as warranty (diagnostic, damage, modifications, expedite fees, shop supplies, </a:t>
            </a:r>
            <a:r>
              <a:rPr lang="en-US" dirty="0" err="1"/>
              <a:t>etc</a:t>
            </a:r>
            <a:r>
              <a:rPr lang="en-US" dirty="0"/>
              <a:t>)</a:t>
            </a:r>
          </a:p>
          <a:p>
            <a:pPr lvl="1"/>
            <a:r>
              <a:rPr lang="en-US" dirty="0"/>
              <a:t>Warranty labor listed beyond reasonable amounts</a:t>
            </a:r>
          </a:p>
          <a:p>
            <a:pPr lvl="2"/>
            <a:r>
              <a:rPr lang="en-US" dirty="0"/>
              <a:t>“Flat rates” are 1.5-2 times the amount of labor we would take to do the same work</a:t>
            </a:r>
          </a:p>
          <a:p>
            <a:pPr lvl="1"/>
            <a:r>
              <a:rPr lang="en-US" dirty="0"/>
              <a:t>Unclear, vague, or confusing description on the Warranty Request form</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21</a:t>
            </a:fld>
            <a:endParaRPr lang="en-US" dirty="0">
              <a:solidFill>
                <a:prstClr val="white">
                  <a:lumMod val="50000"/>
                </a:prstClr>
              </a:solidFill>
            </a:endParaRPr>
          </a:p>
        </p:txBody>
      </p:sp>
    </p:spTree>
    <p:extLst>
      <p:ext uri="{BB962C8B-B14F-4D97-AF65-F5344CB8AC3E}">
        <p14:creationId xmlns:p14="http://schemas.microsoft.com/office/powerpoint/2010/main" val="3784154784"/>
      </p:ext>
    </p:extLst>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Back End Processes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533900"/>
          </a:xfrm>
        </p:spPr>
        <p:txBody>
          <a:bodyPr anchor="t" anchorCtr="0">
            <a:normAutofit/>
          </a:bodyPr>
          <a:lstStyle/>
          <a:p>
            <a:r>
              <a:rPr lang="en-US" dirty="0"/>
              <a:t>All Dealers are expected to perform warranty work on any Auto Crane product, regardless of who originally sold the unit</a:t>
            </a:r>
          </a:p>
          <a:p>
            <a:pPr lvl="1"/>
            <a:r>
              <a:rPr lang="en-US" dirty="0"/>
              <a:t>Auto Crane does not require Dealers to perform warranty work “at no charge” in advance of issuance of the warranty reimbursement</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22</a:t>
            </a:fld>
            <a:endParaRPr lang="en-US" dirty="0">
              <a:solidFill>
                <a:prstClr val="white">
                  <a:lumMod val="50000"/>
                </a:prstClr>
              </a:solidFill>
            </a:endParaRPr>
          </a:p>
        </p:txBody>
      </p:sp>
    </p:spTree>
    <p:extLst>
      <p:ext uri="{BB962C8B-B14F-4D97-AF65-F5344CB8AC3E}">
        <p14:creationId xmlns:p14="http://schemas.microsoft.com/office/powerpoint/2010/main" val="1549824997"/>
      </p:ext>
    </p:extLst>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Tips</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533900"/>
          </a:xfrm>
        </p:spPr>
        <p:txBody>
          <a:bodyPr anchor="t" anchorCtr="0">
            <a:normAutofit/>
          </a:bodyPr>
          <a:lstStyle/>
          <a:p>
            <a:r>
              <a:rPr lang="en-US" dirty="0"/>
              <a:t>Keep it simple</a:t>
            </a:r>
          </a:p>
          <a:p>
            <a:pPr lvl="1"/>
            <a:r>
              <a:rPr lang="en-US" dirty="0"/>
              <a:t>Crane warranty for crane items, body warranty for body items, </a:t>
            </a:r>
            <a:r>
              <a:rPr lang="en-US" dirty="0" err="1"/>
              <a:t>etc</a:t>
            </a:r>
            <a:endParaRPr lang="en-US" dirty="0"/>
          </a:p>
          <a:p>
            <a:pPr lvl="1"/>
            <a:r>
              <a:rPr lang="en-US" dirty="0"/>
              <a:t>Auto Crane Mount defects should be filed under the Body SN</a:t>
            </a:r>
          </a:p>
          <a:p>
            <a:pPr lvl="1"/>
            <a:r>
              <a:rPr lang="en-US" dirty="0"/>
              <a:t>Outriggers now have their own SN and should be claimed as a separate product (if no SN on the outrigger, use the body SN)</a:t>
            </a:r>
          </a:p>
          <a:p>
            <a:pPr lvl="1"/>
            <a:r>
              <a:rPr lang="en-US" dirty="0"/>
              <a:t>Multiple products are allowed on a single claim but ALL SNs must be provided</a:t>
            </a:r>
          </a:p>
          <a:p>
            <a:pPr lvl="2"/>
            <a:r>
              <a:rPr lang="en-US" dirty="0"/>
              <a:t>Recommend separate claims for different problems on different products to avoid confusion</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23</a:t>
            </a:fld>
            <a:endParaRPr lang="en-US" dirty="0">
              <a:solidFill>
                <a:prstClr val="white">
                  <a:lumMod val="50000"/>
                </a:prstClr>
              </a:solidFill>
            </a:endParaRPr>
          </a:p>
        </p:txBody>
      </p:sp>
    </p:spTree>
    <p:extLst>
      <p:ext uri="{BB962C8B-B14F-4D97-AF65-F5344CB8AC3E}">
        <p14:creationId xmlns:p14="http://schemas.microsoft.com/office/powerpoint/2010/main" val="2565605708"/>
      </p:ext>
    </p:extLst>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8D02-8158-49D3-B7C2-76C2EFA3D0AF}"/>
              </a:ext>
            </a:extLst>
          </p:cNvPr>
          <p:cNvSpPr>
            <a:spLocks noGrp="1"/>
          </p:cNvSpPr>
          <p:nvPr>
            <p:ph type="title"/>
          </p:nvPr>
        </p:nvSpPr>
        <p:spPr/>
        <p:txBody>
          <a:bodyPr/>
          <a:lstStyle/>
          <a:p>
            <a:r>
              <a:rPr lang="en-US" dirty="0"/>
              <a:t>Tips (continued)</a:t>
            </a:r>
          </a:p>
        </p:txBody>
      </p:sp>
      <p:sp>
        <p:nvSpPr>
          <p:cNvPr id="3" name="Content Placeholder 2">
            <a:extLst>
              <a:ext uri="{FF2B5EF4-FFF2-40B4-BE49-F238E27FC236}">
                <a16:creationId xmlns:a16="http://schemas.microsoft.com/office/drawing/2014/main" id="{FFAEDAF4-C933-4305-B3E2-08CEF3E0C4E5}"/>
              </a:ext>
            </a:extLst>
          </p:cNvPr>
          <p:cNvSpPr>
            <a:spLocks noGrp="1"/>
          </p:cNvSpPr>
          <p:nvPr>
            <p:ph sz="half" idx="1"/>
          </p:nvPr>
        </p:nvSpPr>
        <p:spPr>
          <a:xfrm>
            <a:off x="457200" y="1333500"/>
            <a:ext cx="8229600" cy="4533900"/>
          </a:xfrm>
        </p:spPr>
        <p:txBody>
          <a:bodyPr anchor="t" anchorCtr="0">
            <a:normAutofit fontScale="92500" lnSpcReduction="10000"/>
          </a:bodyPr>
          <a:lstStyle/>
          <a:p>
            <a:r>
              <a:rPr lang="en-US" dirty="0"/>
              <a:t>Keep it clear</a:t>
            </a:r>
          </a:p>
          <a:p>
            <a:pPr lvl="1"/>
            <a:r>
              <a:rPr lang="en-US" dirty="0"/>
              <a:t>Auto Crane warranty representative is not at your facility and has no access to Tech Support or Engineering notes</a:t>
            </a:r>
          </a:p>
          <a:p>
            <a:pPr lvl="2"/>
            <a:r>
              <a:rPr lang="en-US" dirty="0"/>
              <a:t>The information provided with the Warranty Request form must be detailed enough and clear enough to describe the defect</a:t>
            </a:r>
          </a:p>
          <a:p>
            <a:pPr lvl="2"/>
            <a:r>
              <a:rPr lang="en-US" dirty="0"/>
              <a:t>Don’t waste paper explaining how important the customer is – they are all important</a:t>
            </a:r>
          </a:p>
          <a:p>
            <a:pPr lvl="2"/>
            <a:r>
              <a:rPr lang="en-US" dirty="0"/>
              <a:t>Don’t waste paper explaining how difficult the problem is – stick with the facts</a:t>
            </a:r>
          </a:p>
          <a:p>
            <a:pPr lvl="3"/>
            <a:r>
              <a:rPr lang="en-US" dirty="0"/>
              <a:t>What was the defect?</a:t>
            </a:r>
          </a:p>
          <a:p>
            <a:pPr lvl="3"/>
            <a:r>
              <a:rPr lang="en-US" dirty="0"/>
              <a:t>What was done to correct the defect?</a:t>
            </a:r>
          </a:p>
          <a:p>
            <a:pPr lvl="3"/>
            <a:r>
              <a:rPr lang="en-US" dirty="0"/>
              <a:t>What were the labor hours to correct the defect?</a:t>
            </a:r>
          </a:p>
          <a:p>
            <a:pPr lvl="3"/>
            <a:r>
              <a:rPr lang="en-US" dirty="0"/>
              <a:t>What was the Dealer part cost for the Auto Crane parts to correct the defect</a:t>
            </a:r>
          </a:p>
          <a:p>
            <a:pPr lvl="2"/>
            <a:r>
              <a:rPr lang="en-US" dirty="0"/>
              <a:t>If your published labor rate changes, you need to provide a new copy</a:t>
            </a:r>
          </a:p>
        </p:txBody>
      </p:sp>
      <p:sp>
        <p:nvSpPr>
          <p:cNvPr id="5" name="Slide Number Placeholder 4">
            <a:extLst>
              <a:ext uri="{FF2B5EF4-FFF2-40B4-BE49-F238E27FC236}">
                <a16:creationId xmlns:a16="http://schemas.microsoft.com/office/drawing/2014/main" id="{4C19F6AD-477D-4166-8BA2-ED6B4352B4BD}"/>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24</a:t>
            </a:fld>
            <a:endParaRPr lang="en-US" dirty="0">
              <a:solidFill>
                <a:prstClr val="white">
                  <a:lumMod val="50000"/>
                </a:prstClr>
              </a:solidFill>
            </a:endParaRPr>
          </a:p>
        </p:txBody>
      </p:sp>
    </p:spTree>
    <p:extLst>
      <p:ext uri="{BB962C8B-B14F-4D97-AF65-F5344CB8AC3E}">
        <p14:creationId xmlns:p14="http://schemas.microsoft.com/office/powerpoint/2010/main" val="2644690485"/>
      </p:ext>
    </p:extLst>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F118307-CCA8-4D7A-A90D-B7D7C2A1009C}"/>
              </a:ext>
            </a:extLst>
          </p:cNvPr>
          <p:cNvSpPr txBox="1"/>
          <p:nvPr/>
        </p:nvSpPr>
        <p:spPr>
          <a:xfrm>
            <a:off x="457200" y="838200"/>
            <a:ext cx="8305800" cy="3600986"/>
          </a:xfrm>
          <a:prstGeom prst="rect">
            <a:avLst/>
          </a:prstGeom>
          <a:noFill/>
        </p:spPr>
        <p:txBody>
          <a:bodyPr wrap="square" rtlCol="0">
            <a:spAutoFit/>
          </a:bodyPr>
          <a:lstStyle/>
          <a:p>
            <a:r>
              <a:rPr lang="en-US" sz="1900" dirty="0">
                <a:solidFill>
                  <a:srgbClr val="4B4B4B"/>
                </a:solidFill>
                <a:latin typeface="Arial"/>
                <a:ea typeface="ＭＳ Ｐゴシック" pitchFamily="-65" charset="-128"/>
                <a:cs typeface="Arial"/>
              </a:rPr>
              <a:t>Q: How are flat rate repair times determined?</a:t>
            </a:r>
          </a:p>
          <a:p>
            <a:r>
              <a:rPr lang="en-US" sz="1900" dirty="0">
                <a:solidFill>
                  <a:srgbClr val="4B4B4B"/>
                </a:solidFill>
                <a:latin typeface="Arial"/>
                <a:ea typeface="ＭＳ Ｐゴシック" pitchFamily="-65" charset="-128"/>
                <a:cs typeface="Arial"/>
              </a:rPr>
              <a:t>     A: Decades of history accumulated</a:t>
            </a:r>
          </a:p>
          <a:p>
            <a:pPr marL="800100" lvl="1" indent="-342900">
              <a:buFont typeface="Arial" panose="020B0604020202020204" pitchFamily="34" charset="0"/>
              <a:buChar char="•"/>
            </a:pPr>
            <a:r>
              <a:rPr lang="en-US" sz="1900" dirty="0">
                <a:solidFill>
                  <a:srgbClr val="4B4B4B"/>
                </a:solidFill>
                <a:latin typeface="Arial"/>
                <a:ea typeface="ＭＳ Ｐゴシック" pitchFamily="-65" charset="-128"/>
                <a:cs typeface="Arial"/>
              </a:rPr>
              <a:t>When new defects/repair requests come in – we review with operations and assess the reasonable repair labor</a:t>
            </a:r>
          </a:p>
          <a:p>
            <a:pPr marL="800100" lvl="1" indent="-342900">
              <a:buFont typeface="Arial" panose="020B0604020202020204" pitchFamily="34" charset="0"/>
              <a:buChar char="•"/>
            </a:pPr>
            <a:r>
              <a:rPr lang="en-US" sz="1900" dirty="0">
                <a:solidFill>
                  <a:srgbClr val="4B4B4B"/>
                </a:solidFill>
                <a:latin typeface="Arial"/>
                <a:ea typeface="ＭＳ Ｐゴシック" pitchFamily="-65" charset="-128"/>
                <a:cs typeface="Arial"/>
              </a:rPr>
              <a:t>We add 50-100% buffer to the labor </a:t>
            </a:r>
            <a:r>
              <a:rPr lang="en-US" sz="1900" dirty="0" err="1">
                <a:solidFill>
                  <a:srgbClr val="4B4B4B"/>
                </a:solidFill>
                <a:latin typeface="Arial"/>
                <a:ea typeface="ＭＳ Ｐゴシック" pitchFamily="-65" charset="-128"/>
                <a:cs typeface="Arial"/>
              </a:rPr>
              <a:t>hrs</a:t>
            </a:r>
            <a:r>
              <a:rPr lang="en-US" sz="1900" dirty="0">
                <a:solidFill>
                  <a:srgbClr val="4B4B4B"/>
                </a:solidFill>
                <a:latin typeface="Arial"/>
                <a:ea typeface="ＭＳ Ｐゴシック" pitchFamily="-65" charset="-128"/>
                <a:cs typeface="Arial"/>
              </a:rPr>
              <a:t> we as a OEM would take to do the repair</a:t>
            </a:r>
          </a:p>
          <a:p>
            <a:pPr marL="800100" lvl="1" indent="-342900">
              <a:buFont typeface="Arial" panose="020B0604020202020204" pitchFamily="34" charset="0"/>
              <a:buChar char="•"/>
            </a:pPr>
            <a:r>
              <a:rPr lang="en-US" sz="1900" dirty="0">
                <a:solidFill>
                  <a:srgbClr val="4B4B4B"/>
                </a:solidFill>
                <a:latin typeface="Arial"/>
                <a:ea typeface="ＭＳ Ｐゴシック" pitchFamily="-65" charset="-128"/>
                <a:cs typeface="Arial"/>
              </a:rPr>
              <a:t>When design changes occur that impact time we adjust the flat rates as noted above</a:t>
            </a:r>
          </a:p>
          <a:p>
            <a:r>
              <a:rPr lang="en-US" sz="1900" dirty="0">
                <a:solidFill>
                  <a:srgbClr val="4B4B4B"/>
                </a:solidFill>
                <a:latin typeface="Arial"/>
                <a:ea typeface="ＭＳ Ｐゴシック" pitchFamily="-65" charset="-128"/>
                <a:cs typeface="Arial"/>
              </a:rPr>
              <a:t>Q: Will you tell me how many hours a repair should take?</a:t>
            </a:r>
          </a:p>
          <a:p>
            <a:pPr marL="628650" indent="-628650"/>
            <a:r>
              <a:rPr lang="en-US" sz="1900" dirty="0">
                <a:solidFill>
                  <a:srgbClr val="4B4B4B"/>
                </a:solidFill>
                <a:latin typeface="Arial"/>
                <a:ea typeface="ＭＳ Ｐゴシック" pitchFamily="-65" charset="-128"/>
                <a:cs typeface="Arial"/>
              </a:rPr>
              <a:t>     A: Yes, the Auto Crane Warranty Administrator or your Regional Sales Manager can look up a specific repair and provide the Flat Rate repair </a:t>
            </a:r>
            <a:r>
              <a:rPr lang="en-US" sz="1900" dirty="0" err="1">
                <a:solidFill>
                  <a:srgbClr val="4B4B4B"/>
                </a:solidFill>
                <a:latin typeface="Arial"/>
                <a:ea typeface="ＭＳ Ｐゴシック" pitchFamily="-65" charset="-128"/>
                <a:cs typeface="Arial"/>
              </a:rPr>
              <a:t>hrs</a:t>
            </a:r>
            <a:r>
              <a:rPr lang="en-US" sz="1900" dirty="0">
                <a:solidFill>
                  <a:srgbClr val="4B4B4B"/>
                </a:solidFill>
                <a:latin typeface="Arial"/>
                <a:ea typeface="ＭＳ Ｐゴシック" pitchFamily="-65" charset="-128"/>
                <a:cs typeface="Arial"/>
              </a:rPr>
              <a:t> from our history.</a:t>
            </a:r>
          </a:p>
        </p:txBody>
      </p:sp>
      <p:sp>
        <p:nvSpPr>
          <p:cNvPr id="5" name="Slide Number Placeholder 4">
            <a:extLst>
              <a:ext uri="{FF2B5EF4-FFF2-40B4-BE49-F238E27FC236}">
                <a16:creationId xmlns:a16="http://schemas.microsoft.com/office/drawing/2014/main" id="{3075B30D-0EDE-4501-BEEB-D020BC2730C6}"/>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25</a:t>
            </a:fld>
            <a:endParaRPr lang="en-US" dirty="0">
              <a:solidFill>
                <a:prstClr val="white">
                  <a:lumMod val="50000"/>
                </a:prstClr>
              </a:solidFill>
            </a:endParaRPr>
          </a:p>
        </p:txBody>
      </p:sp>
      <p:sp>
        <p:nvSpPr>
          <p:cNvPr id="4" name="Title 3">
            <a:extLst>
              <a:ext uri="{FF2B5EF4-FFF2-40B4-BE49-F238E27FC236}">
                <a16:creationId xmlns:a16="http://schemas.microsoft.com/office/drawing/2014/main" id="{D17A443A-FC09-447B-AC9F-B6D7F648003F}"/>
              </a:ext>
            </a:extLst>
          </p:cNvPr>
          <p:cNvSpPr>
            <a:spLocks noGrp="1"/>
          </p:cNvSpPr>
          <p:nvPr>
            <p:ph type="title"/>
          </p:nvPr>
        </p:nvSpPr>
        <p:spPr/>
        <p:txBody>
          <a:bodyPr/>
          <a:lstStyle/>
          <a:p>
            <a:r>
              <a:rPr lang="en-US" dirty="0"/>
              <a:t>Frequently asked questions</a:t>
            </a:r>
          </a:p>
        </p:txBody>
      </p:sp>
    </p:spTree>
    <p:extLst>
      <p:ext uri="{BB962C8B-B14F-4D97-AF65-F5344CB8AC3E}">
        <p14:creationId xmlns:p14="http://schemas.microsoft.com/office/powerpoint/2010/main" val="389071237"/>
      </p:ext>
    </p:extLst>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587CF-2348-49C5-BD01-EB490BC15669}"/>
              </a:ext>
            </a:extLst>
          </p:cNvPr>
          <p:cNvSpPr>
            <a:spLocks noGrp="1"/>
          </p:cNvSpPr>
          <p:nvPr>
            <p:ph type="title"/>
          </p:nvPr>
        </p:nvSpPr>
        <p:spPr/>
        <p:txBody>
          <a:bodyPr/>
          <a:lstStyle/>
          <a:p>
            <a:r>
              <a:rPr lang="en-US" dirty="0"/>
              <a:t>Questions or comments?</a:t>
            </a:r>
          </a:p>
        </p:txBody>
      </p:sp>
      <p:sp>
        <p:nvSpPr>
          <p:cNvPr id="5" name="Slide Number Placeholder 4">
            <a:extLst>
              <a:ext uri="{FF2B5EF4-FFF2-40B4-BE49-F238E27FC236}">
                <a16:creationId xmlns:a16="http://schemas.microsoft.com/office/drawing/2014/main" id="{3075B30D-0EDE-4501-BEEB-D020BC2730C6}"/>
              </a:ext>
            </a:extLst>
          </p:cNvPr>
          <p:cNvSpPr>
            <a:spLocks noGrp="1"/>
          </p:cNvSpPr>
          <p:nvPr>
            <p:ph type="sldNum" sz="quarter" idx="10"/>
          </p:nvPr>
        </p:nvSpPr>
        <p:spPr/>
        <p:txBody>
          <a:bodyPr/>
          <a:lstStyle/>
          <a:p>
            <a:pPr>
              <a:defRPr/>
            </a:pPr>
            <a:fld id="{6CFBDE4F-7BF0-4D49-BD46-DAB371765FCA}" type="slidenum">
              <a:rPr lang="en-US" smtClean="0">
                <a:solidFill>
                  <a:prstClr val="white">
                    <a:lumMod val="50000"/>
                  </a:prstClr>
                </a:solidFill>
              </a:rPr>
              <a:pPr>
                <a:defRPr/>
              </a:pPr>
              <a:t>26</a:t>
            </a:fld>
            <a:endParaRPr lang="en-US" dirty="0">
              <a:solidFill>
                <a:prstClr val="white">
                  <a:lumMod val="50000"/>
                </a:prstClr>
              </a:solidFill>
            </a:endParaRPr>
          </a:p>
        </p:txBody>
      </p:sp>
      <p:sp>
        <p:nvSpPr>
          <p:cNvPr id="4" name="Content Placeholder 3">
            <a:extLst>
              <a:ext uri="{FF2B5EF4-FFF2-40B4-BE49-F238E27FC236}">
                <a16:creationId xmlns:a16="http://schemas.microsoft.com/office/drawing/2014/main" id="{438CBC2F-4DCB-4BC2-B71C-8C4F8E66A621}"/>
              </a:ext>
            </a:extLst>
          </p:cNvPr>
          <p:cNvSpPr>
            <a:spLocks noGrp="1"/>
          </p:cNvSpPr>
          <p:nvPr>
            <p:ph sz="half" idx="1"/>
          </p:nvPr>
        </p:nvSpPr>
        <p:spPr/>
        <p:txBody>
          <a:bodyPr/>
          <a:lstStyle/>
          <a:p>
            <a:endParaRPr lang="en-US" dirty="0"/>
          </a:p>
        </p:txBody>
      </p:sp>
      <p:sp>
        <p:nvSpPr>
          <p:cNvPr id="10" name="Content Placeholder 9">
            <a:extLst>
              <a:ext uri="{FF2B5EF4-FFF2-40B4-BE49-F238E27FC236}">
                <a16:creationId xmlns:a16="http://schemas.microsoft.com/office/drawing/2014/main" id="{41569E1C-5C2D-496B-9C42-EEFDD5332516}"/>
              </a:ext>
            </a:extLst>
          </p:cNvPr>
          <p:cNvSpPr>
            <a:spLocks noGrp="1"/>
          </p:cNvSpPr>
          <p:nvPr>
            <p:ph sz="half" idx="2"/>
          </p:nvPr>
        </p:nvSpPr>
        <p:spPr/>
        <p:txBody>
          <a:bodyPr/>
          <a:lstStyle/>
          <a:p>
            <a:endParaRPr lang="en-US"/>
          </a:p>
        </p:txBody>
      </p:sp>
    </p:spTree>
    <p:extLst>
      <p:ext uri="{BB962C8B-B14F-4D97-AF65-F5344CB8AC3E}">
        <p14:creationId xmlns:p14="http://schemas.microsoft.com/office/powerpoint/2010/main" val="2589710823"/>
      </p:ext>
    </p:extLst>
  </p:cSld>
  <p:clrMapOvr>
    <a:masterClrMapping/>
  </p:clrMapOvr>
  <p:transition spd="slow">
    <p:fade/>
  </p:transition>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3500</TotalTime>
  <Words>2084</Words>
  <Application>Microsoft Office PowerPoint</Application>
  <PresentationFormat>On-screen Show (4:3)</PresentationFormat>
  <Paragraphs>248</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ＭＳ Ｐゴシック</vt:lpstr>
      <vt:lpstr>Arial</vt:lpstr>
      <vt:lpstr>Calibri</vt:lpstr>
      <vt:lpstr>1_Office Theme</vt:lpstr>
      <vt:lpstr>Warranty Webinar Pinnacle Plus</vt:lpstr>
      <vt:lpstr>Table of Contents</vt:lpstr>
      <vt:lpstr>Terms</vt:lpstr>
      <vt:lpstr>Flow</vt:lpstr>
      <vt:lpstr>Missing parts</vt:lpstr>
      <vt:lpstr>Freight damage</vt:lpstr>
      <vt:lpstr>Coverage</vt:lpstr>
      <vt:lpstr>Coverage (continued)</vt:lpstr>
      <vt:lpstr>Coverage (continued)</vt:lpstr>
      <vt:lpstr>Coverage (continued)</vt:lpstr>
      <vt:lpstr>Coverage (continued)</vt:lpstr>
      <vt:lpstr>Claim Requirements</vt:lpstr>
      <vt:lpstr>“Good” claim examples</vt:lpstr>
      <vt:lpstr>“Problematic” claim examples</vt:lpstr>
      <vt:lpstr>Claim Requirements (continued)</vt:lpstr>
      <vt:lpstr>Claim Requirements (continued)</vt:lpstr>
      <vt:lpstr>Claim Requirements (continued)</vt:lpstr>
      <vt:lpstr>Invoices</vt:lpstr>
      <vt:lpstr>Feedback</vt:lpstr>
      <vt:lpstr>Pinnacle Plus Dealers</vt:lpstr>
      <vt:lpstr>Back End Processes</vt:lpstr>
      <vt:lpstr>Back End Processes (continued)</vt:lpstr>
      <vt:lpstr>Tips</vt:lpstr>
      <vt:lpstr>Tips (continued)</vt:lpstr>
      <vt:lpstr>Frequently asked questions</vt:lpstr>
      <vt:lpstr>Questions or comments?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Auto Crane Warranty Webinar</dc:title>
  <dc:creator>Dave Sudweeks</dc:creator>
  <cp:lastModifiedBy>David Sudweeks</cp:lastModifiedBy>
  <cp:revision>233</cp:revision>
  <cp:lastPrinted>2015-04-28T21:45:03Z</cp:lastPrinted>
  <dcterms:created xsi:type="dcterms:W3CDTF">2014-03-25T22:13:13Z</dcterms:created>
  <dcterms:modified xsi:type="dcterms:W3CDTF">2019-06-21T14:02:34Z</dcterms:modified>
</cp:coreProperties>
</file>